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9750"/>
  <p:notesSz cx="7556500" cy="1069975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28" y="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252E4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252E4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252E4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44784" y="231861"/>
            <a:ext cx="5073281" cy="1193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rgbClr val="252E4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sarro.apms.ics@gencat.cat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l-h.ca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567690" marR="5080" indent="-307975">
              <a:lnSpc>
                <a:spcPts val="4430"/>
              </a:lnSpc>
              <a:spcBef>
                <a:spcPts val="530"/>
              </a:spcBef>
            </a:pPr>
            <a:r>
              <a:rPr spc="355" dirty="0"/>
              <a:t>EAP </a:t>
            </a:r>
            <a:r>
              <a:rPr spc="409" dirty="0"/>
              <a:t>Florida</a:t>
            </a:r>
            <a:r>
              <a:rPr spc="250" dirty="0"/>
              <a:t> </a:t>
            </a:r>
            <a:r>
              <a:rPr spc="459" dirty="0"/>
              <a:t>Nord  </a:t>
            </a:r>
            <a:r>
              <a:rPr spc="335" dirty="0"/>
              <a:t>(CAP </a:t>
            </a:r>
            <a:r>
              <a:rPr spc="409" dirty="0"/>
              <a:t>Florida</a:t>
            </a:r>
            <a:r>
              <a:rPr spc="310" dirty="0"/>
              <a:t> </a:t>
            </a:r>
            <a:r>
              <a:rPr spc="-95" dirty="0"/>
              <a:t>)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5271"/>
            <a:ext cx="7562850" cy="1717039"/>
          </a:xfrm>
          <a:custGeom>
            <a:avLst/>
            <a:gdLst/>
            <a:ahLst/>
            <a:cxnLst/>
            <a:rect l="l" t="t" r="r" b="b"/>
            <a:pathLst>
              <a:path w="7562850" h="1717039">
                <a:moveTo>
                  <a:pt x="0" y="1716759"/>
                </a:moveTo>
                <a:lnTo>
                  <a:pt x="0" y="0"/>
                </a:lnTo>
                <a:lnTo>
                  <a:pt x="7562849" y="0"/>
                </a:lnTo>
                <a:lnTo>
                  <a:pt x="7562849" y="1716759"/>
                </a:lnTo>
                <a:lnTo>
                  <a:pt x="0" y="1716759"/>
                </a:lnTo>
                <a:close/>
              </a:path>
            </a:pathLst>
          </a:custGeom>
          <a:solidFill>
            <a:srgbClr val="535353">
              <a:alpha val="247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72929" y="7331075"/>
            <a:ext cx="4344520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4892" y="1901440"/>
            <a:ext cx="3161665" cy="3215879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lang="ca-ES" sz="1000" b="1" spc="15" dirty="0" err="1">
                <a:solidFill>
                  <a:srgbClr val="5270FF"/>
                </a:solidFill>
                <a:latin typeface="Trebuchet MS"/>
                <a:cs typeface="Trebuchet MS"/>
              </a:rPr>
              <a:t>DATOS</a:t>
            </a:r>
            <a:r>
              <a:rPr lang="ca-ES" sz="1000" b="1" spc="15" dirty="0">
                <a:solidFill>
                  <a:srgbClr val="5270FF"/>
                </a:solidFill>
                <a:latin typeface="Trebuchet MS"/>
                <a:cs typeface="Trebuchet MS"/>
              </a:rPr>
              <a:t> DEL CENTRO</a:t>
            </a:r>
            <a:endParaRPr sz="1000" b="1" spc="15" dirty="0">
              <a:solidFill>
                <a:srgbClr val="5270FF"/>
              </a:solidFill>
              <a:latin typeface="Trebuchet MS"/>
              <a:cs typeface="Trebuchet MS"/>
            </a:endParaRPr>
          </a:p>
          <a:p>
            <a:pPr marL="12700" marR="554990">
              <a:lnSpc>
                <a:spcPct val="108200"/>
              </a:lnSpc>
            </a:pPr>
            <a:r>
              <a:rPr sz="1100" dirty="0" err="1" smtClean="0">
                <a:solidFill>
                  <a:srgbClr val="252E4A"/>
                </a:solidFill>
                <a:latin typeface="Microsoft Sans Serif"/>
                <a:cs typeface="Microsoft Sans Serif"/>
              </a:rPr>
              <a:t>Coordinador</a:t>
            </a:r>
            <a:r>
              <a:rPr lang="es-ES" sz="1100" dirty="0" smtClean="0">
                <a:solidFill>
                  <a:srgbClr val="252E4A"/>
                </a:solidFill>
                <a:latin typeface="Microsoft Sans Serif"/>
                <a:cs typeface="Microsoft Sans Serif"/>
              </a:rPr>
              <a:t> </a:t>
            </a:r>
            <a:r>
              <a:rPr sz="1100" spc="5" dirty="0" err="1" smtClean="0">
                <a:solidFill>
                  <a:srgbClr val="252E4A"/>
                </a:solidFill>
                <a:latin typeface="Microsoft Sans Serif"/>
                <a:cs typeface="Microsoft Sans Serif"/>
              </a:rPr>
              <a:t>docente</a:t>
            </a:r>
            <a:r>
              <a:rPr sz="950" spc="5" dirty="0">
                <a:solidFill>
                  <a:srgbClr val="252E4A"/>
                </a:solidFill>
                <a:latin typeface="Arial"/>
                <a:cs typeface="Arial"/>
              </a:rPr>
              <a:t>: </a:t>
            </a:r>
            <a:r>
              <a:rPr sz="1100" dirty="0">
                <a:solidFill>
                  <a:srgbClr val="252E4A"/>
                </a:solidFill>
                <a:latin typeface="Microsoft Sans Serif"/>
                <a:cs typeface="Microsoft Sans Serif"/>
              </a:rPr>
              <a:t>Marta </a:t>
            </a:r>
            <a:r>
              <a:rPr sz="1100" spc="-35" dirty="0" err="1" smtClean="0">
                <a:solidFill>
                  <a:srgbClr val="252E4A"/>
                </a:solidFill>
                <a:latin typeface="Microsoft Sans Serif"/>
                <a:cs typeface="Microsoft Sans Serif"/>
              </a:rPr>
              <a:t>Sarró</a:t>
            </a:r>
            <a:endParaRPr sz="11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r>
              <a:rPr lang="es-ES" sz="1100" spc="-5" dirty="0" smtClean="0">
                <a:solidFill>
                  <a:srgbClr val="252E4A"/>
                </a:solidFill>
                <a:latin typeface="Microsoft Sans Serif"/>
                <a:cs typeface="Microsoft Sans Serif"/>
                <a:hlinkClick r:id="rId3"/>
              </a:rPr>
              <a:t>msarro.apms.ics@gencat.cat</a:t>
            </a:r>
            <a:endParaRPr lang="es-ES" sz="1100" spc="-5" dirty="0" smtClean="0">
              <a:solidFill>
                <a:srgbClr val="252E4A"/>
              </a:solidFill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700" marR="12700">
              <a:lnSpc>
                <a:spcPct val="108200"/>
              </a:lnSpc>
              <a:spcBef>
                <a:spcPts val="5"/>
              </a:spcBef>
            </a:pPr>
            <a:r>
              <a:rPr sz="1100" b="1" dirty="0" err="1" smtClean="0">
                <a:solidFill>
                  <a:srgbClr val="252E4A"/>
                </a:solidFill>
                <a:latin typeface="Microsoft Sans Serif"/>
                <a:cs typeface="Microsoft Sans Serif"/>
              </a:rPr>
              <a:t>Dirección</a:t>
            </a:r>
            <a:r>
              <a:rPr sz="950" b="1" dirty="0" smtClean="0">
                <a:solidFill>
                  <a:srgbClr val="252E4A"/>
                </a:solidFill>
                <a:latin typeface="Arial"/>
                <a:cs typeface="Arial"/>
              </a:rPr>
              <a:t>: </a:t>
            </a:r>
            <a:endParaRPr lang="ca-ES" sz="950" b="1" dirty="0" smtClean="0">
              <a:solidFill>
                <a:srgbClr val="252E4A"/>
              </a:solidFill>
              <a:latin typeface="Arial"/>
              <a:cs typeface="Arial"/>
            </a:endParaRPr>
          </a:p>
          <a:p>
            <a:pPr marL="12700" marR="12700">
              <a:lnSpc>
                <a:spcPct val="108200"/>
              </a:lnSpc>
              <a:spcBef>
                <a:spcPts val="5"/>
              </a:spcBef>
            </a:pPr>
            <a:endParaRPr lang="ca-ES" sz="950" b="1" dirty="0" smtClean="0">
              <a:solidFill>
                <a:srgbClr val="252E4A"/>
              </a:solidFill>
              <a:latin typeface="Arial"/>
              <a:cs typeface="Arial"/>
            </a:endParaRPr>
          </a:p>
          <a:p>
            <a:pPr marL="12700" marR="12700">
              <a:lnSpc>
                <a:spcPct val="108200"/>
              </a:lnSpc>
              <a:spcBef>
                <a:spcPts val="5"/>
              </a:spcBef>
            </a:pPr>
            <a:r>
              <a:rPr sz="1100" spc="-25" dirty="0" err="1" smtClean="0">
                <a:solidFill>
                  <a:srgbClr val="252E4A"/>
                </a:solidFill>
                <a:latin typeface="Microsoft Sans Serif"/>
                <a:cs typeface="Microsoft Sans Serif"/>
              </a:rPr>
              <a:t>Parc</a:t>
            </a:r>
            <a:r>
              <a:rPr sz="1100" spc="-25" dirty="0" smtClean="0">
                <a:solidFill>
                  <a:srgbClr val="252E4A"/>
                </a:solidFill>
                <a:latin typeface="Microsoft Sans Serif"/>
                <a:cs typeface="Microsoft Sans Serif"/>
              </a:rPr>
              <a:t> </a:t>
            </a:r>
            <a:r>
              <a:rPr sz="1100" spc="-15" dirty="0">
                <a:solidFill>
                  <a:srgbClr val="252E4A"/>
                </a:solidFill>
                <a:latin typeface="Microsoft Sans Serif"/>
                <a:cs typeface="Microsoft Sans Serif"/>
              </a:rPr>
              <a:t>dels </a:t>
            </a:r>
            <a:r>
              <a:rPr sz="1100" spc="-5" dirty="0">
                <a:solidFill>
                  <a:srgbClr val="252E4A"/>
                </a:solidFill>
                <a:latin typeface="Microsoft Sans Serif"/>
                <a:cs typeface="Microsoft Sans Serif"/>
              </a:rPr>
              <a:t>ocellets </a:t>
            </a:r>
            <a:r>
              <a:rPr sz="1100" spc="-20" dirty="0">
                <a:solidFill>
                  <a:srgbClr val="252E4A"/>
                </a:solidFill>
                <a:latin typeface="Microsoft Sans Serif"/>
                <a:cs typeface="Microsoft Sans Serif"/>
              </a:rPr>
              <a:t>s</a:t>
            </a:r>
            <a:r>
              <a:rPr sz="950" spc="-20" dirty="0">
                <a:solidFill>
                  <a:srgbClr val="252E4A"/>
                </a:solidFill>
                <a:latin typeface="Arial"/>
                <a:cs typeface="Arial"/>
              </a:rPr>
              <a:t>/</a:t>
            </a:r>
            <a:r>
              <a:rPr sz="1100" spc="-20" dirty="0">
                <a:solidFill>
                  <a:srgbClr val="252E4A"/>
                </a:solidFill>
                <a:latin typeface="Microsoft Sans Serif"/>
                <a:cs typeface="Microsoft Sans Serif"/>
              </a:rPr>
              <a:t>n</a:t>
            </a:r>
            <a:r>
              <a:rPr sz="950" spc="-20" dirty="0">
                <a:solidFill>
                  <a:srgbClr val="252E4A"/>
                </a:solidFill>
                <a:latin typeface="Arial"/>
                <a:cs typeface="Arial"/>
              </a:rPr>
              <a:t>. </a:t>
            </a:r>
            <a:r>
              <a:rPr sz="1100" spc="-5" dirty="0">
                <a:solidFill>
                  <a:srgbClr val="252E4A"/>
                </a:solidFill>
                <a:latin typeface="Microsoft Sans Serif"/>
                <a:cs typeface="Microsoft Sans Serif"/>
              </a:rPr>
              <a:t>08905</a:t>
            </a:r>
            <a:r>
              <a:rPr sz="950" spc="-5" dirty="0">
                <a:solidFill>
                  <a:srgbClr val="252E4A"/>
                </a:solidFill>
                <a:latin typeface="Arial"/>
                <a:cs typeface="Arial"/>
              </a:rPr>
              <a:t>.  </a:t>
            </a:r>
            <a:r>
              <a:rPr sz="1100" spc="-5" dirty="0">
                <a:solidFill>
                  <a:srgbClr val="252E4A"/>
                </a:solidFill>
                <a:latin typeface="Microsoft Sans Serif"/>
                <a:cs typeface="Microsoft Sans Serif"/>
              </a:rPr>
              <a:t>L</a:t>
            </a:r>
            <a:r>
              <a:rPr sz="950" spc="-5" dirty="0">
                <a:solidFill>
                  <a:srgbClr val="252E4A"/>
                </a:solidFill>
                <a:latin typeface="Arial"/>
                <a:cs typeface="Arial"/>
              </a:rPr>
              <a:t>'</a:t>
            </a:r>
            <a:r>
              <a:rPr sz="1100" spc="-5" dirty="0">
                <a:solidFill>
                  <a:srgbClr val="252E4A"/>
                </a:solidFill>
                <a:latin typeface="Microsoft Sans Serif"/>
                <a:cs typeface="Microsoft Sans Serif"/>
              </a:rPr>
              <a:t>Hospitalet </a:t>
            </a:r>
            <a:r>
              <a:rPr sz="1100" spc="15" dirty="0">
                <a:solidFill>
                  <a:srgbClr val="252E4A"/>
                </a:solidFill>
                <a:latin typeface="Microsoft Sans Serif"/>
                <a:cs typeface="Microsoft Sans Serif"/>
              </a:rPr>
              <a:t>de </a:t>
            </a:r>
            <a:r>
              <a:rPr sz="1100" dirty="0">
                <a:solidFill>
                  <a:srgbClr val="252E4A"/>
                </a:solidFill>
                <a:latin typeface="Microsoft Sans Serif"/>
                <a:cs typeface="Microsoft Sans Serif"/>
              </a:rPr>
              <a:t>Llobregat</a:t>
            </a:r>
            <a:r>
              <a:rPr sz="1100" spc="-75" dirty="0">
                <a:solidFill>
                  <a:srgbClr val="252E4A"/>
                </a:solidFill>
                <a:latin typeface="Microsoft Sans Serif"/>
                <a:cs typeface="Microsoft Sans Serif"/>
              </a:rPr>
              <a:t> </a:t>
            </a:r>
            <a:r>
              <a:rPr sz="950" spc="-10" dirty="0">
                <a:solidFill>
                  <a:srgbClr val="252E4A"/>
                </a:solidFill>
                <a:latin typeface="Arial"/>
                <a:cs typeface="Arial"/>
              </a:rPr>
              <a:t>(</a:t>
            </a:r>
            <a:r>
              <a:rPr sz="1100" spc="-10" dirty="0">
                <a:solidFill>
                  <a:srgbClr val="252E4A"/>
                </a:solidFill>
                <a:latin typeface="Microsoft Sans Serif"/>
                <a:cs typeface="Microsoft Sans Serif"/>
              </a:rPr>
              <a:t>Barcelona</a:t>
            </a:r>
            <a:r>
              <a:rPr sz="950" spc="-10" dirty="0">
                <a:solidFill>
                  <a:srgbClr val="252E4A"/>
                </a:solidFill>
                <a:latin typeface="Arial"/>
                <a:cs typeface="Arial"/>
              </a:rPr>
              <a:t>)</a:t>
            </a:r>
            <a:endParaRPr sz="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20" dirty="0">
                <a:solidFill>
                  <a:srgbClr val="252E4A"/>
                </a:solidFill>
                <a:latin typeface="Microsoft Sans Serif"/>
                <a:cs typeface="Microsoft Sans Serif"/>
              </a:rPr>
              <a:t>Teléfono</a:t>
            </a:r>
            <a:r>
              <a:rPr sz="950" spc="-20" dirty="0">
                <a:solidFill>
                  <a:srgbClr val="252E4A"/>
                </a:solidFill>
                <a:latin typeface="Arial"/>
                <a:cs typeface="Arial"/>
              </a:rPr>
              <a:t>:</a:t>
            </a:r>
            <a:r>
              <a:rPr sz="950" dirty="0">
                <a:solidFill>
                  <a:srgbClr val="252E4A"/>
                </a:solidFill>
                <a:latin typeface="Arial"/>
                <a:cs typeface="Arial"/>
              </a:rPr>
              <a:t> </a:t>
            </a:r>
            <a:r>
              <a:rPr sz="1100" spc="-45" dirty="0">
                <a:solidFill>
                  <a:srgbClr val="252E4A"/>
                </a:solidFill>
                <a:latin typeface="Microsoft Sans Serif"/>
                <a:cs typeface="Microsoft Sans Serif"/>
              </a:rPr>
              <a:t>934</a:t>
            </a:r>
            <a:r>
              <a:rPr sz="950" spc="-45" dirty="0">
                <a:solidFill>
                  <a:srgbClr val="252E4A"/>
                </a:solidFill>
                <a:latin typeface="Arial"/>
                <a:cs typeface="Arial"/>
              </a:rPr>
              <a:t>.</a:t>
            </a:r>
            <a:r>
              <a:rPr sz="1100" spc="-45" dirty="0">
                <a:solidFill>
                  <a:srgbClr val="252E4A"/>
                </a:solidFill>
                <a:latin typeface="Microsoft Sans Serif"/>
                <a:cs typeface="Microsoft Sans Serif"/>
              </a:rPr>
              <a:t>471</a:t>
            </a:r>
            <a:r>
              <a:rPr sz="950" spc="-45" dirty="0">
                <a:solidFill>
                  <a:srgbClr val="252E4A"/>
                </a:solidFill>
                <a:latin typeface="Arial"/>
                <a:cs typeface="Arial"/>
              </a:rPr>
              <a:t>.</a:t>
            </a:r>
            <a:r>
              <a:rPr sz="1100" spc="-45" dirty="0">
                <a:solidFill>
                  <a:srgbClr val="252E4A"/>
                </a:solidFill>
                <a:latin typeface="Microsoft Sans Serif"/>
                <a:cs typeface="Microsoft Sans Serif"/>
              </a:rPr>
              <a:t>080</a:t>
            </a:r>
            <a:endParaRPr sz="1100" dirty="0">
              <a:latin typeface="Microsoft Sans Serif"/>
              <a:cs typeface="Microsoft Sans Serif"/>
            </a:endParaRPr>
          </a:p>
          <a:p>
            <a:pPr marL="12700" marR="1302385">
              <a:lnSpc>
                <a:spcPct val="108200"/>
              </a:lnSpc>
            </a:pPr>
            <a:r>
              <a:rPr sz="1100" spc="5" dirty="0">
                <a:solidFill>
                  <a:srgbClr val="252E4A"/>
                </a:solidFill>
                <a:latin typeface="Microsoft Sans Serif"/>
                <a:cs typeface="Microsoft Sans Serif"/>
              </a:rPr>
              <a:t>Email coordinadora </a:t>
            </a:r>
            <a:r>
              <a:rPr sz="1100" spc="5" dirty="0" err="1">
                <a:solidFill>
                  <a:srgbClr val="252E4A"/>
                </a:solidFill>
                <a:latin typeface="Microsoft Sans Serif"/>
                <a:cs typeface="Microsoft Sans Serif"/>
              </a:rPr>
              <a:t>docente</a:t>
            </a:r>
            <a:r>
              <a:rPr sz="950" spc="5" dirty="0" smtClean="0">
                <a:solidFill>
                  <a:srgbClr val="252E4A"/>
                </a:solidFill>
                <a:latin typeface="Arial"/>
                <a:cs typeface="Arial"/>
              </a:rPr>
              <a:t>:</a:t>
            </a:r>
            <a:r>
              <a:rPr lang="ca-ES" sz="950" spc="5" dirty="0">
                <a:solidFill>
                  <a:srgbClr val="252E4A"/>
                </a:solidFill>
                <a:latin typeface="Arial"/>
                <a:cs typeface="Arial"/>
              </a:rPr>
              <a:t> </a:t>
            </a:r>
            <a:r>
              <a:rPr lang="ca-ES" sz="950" spc="5" dirty="0" smtClean="0">
                <a:solidFill>
                  <a:srgbClr val="252E4A"/>
                </a:solidFill>
                <a:latin typeface="Arial"/>
                <a:cs typeface="Arial"/>
                <a:hlinkClick r:id="rId3"/>
              </a:rPr>
              <a:t>msarro.apms.ics@gencat.cat</a:t>
            </a:r>
            <a:endParaRPr lang="ca-ES" sz="950" spc="5" dirty="0" smtClean="0">
              <a:solidFill>
                <a:srgbClr val="252E4A"/>
              </a:solidFill>
              <a:latin typeface="Arial"/>
              <a:cs typeface="Arial"/>
            </a:endParaRPr>
          </a:p>
          <a:p>
            <a:pPr marL="12700" marR="1302385">
              <a:lnSpc>
                <a:spcPct val="108200"/>
              </a:lnSpc>
            </a:pPr>
            <a:endParaRPr lang="ca-ES" sz="950" spc="5">
              <a:solidFill>
                <a:srgbClr val="252E4A"/>
              </a:solidFill>
              <a:latin typeface="Arial"/>
              <a:cs typeface="Arial"/>
            </a:endParaRPr>
          </a:p>
          <a:p>
            <a:pPr marL="12700" marR="1302385">
              <a:lnSpc>
                <a:spcPct val="108200"/>
              </a:lnSpc>
            </a:pPr>
            <a:r>
              <a:rPr sz="950" spc="5" smtClean="0">
                <a:solidFill>
                  <a:srgbClr val="252E4A"/>
                </a:solidFill>
                <a:latin typeface="Arial"/>
                <a:cs typeface="Arial"/>
              </a:rPr>
              <a:t> </a:t>
            </a:r>
            <a:r>
              <a:rPr sz="1100" smtClean="0">
                <a:solidFill>
                  <a:srgbClr val="252E4A"/>
                </a:solidFill>
                <a:latin typeface="Microsoft Sans Serif"/>
                <a:cs typeface="Microsoft Sans Serif"/>
              </a:rPr>
              <a:t>Hospital </a:t>
            </a:r>
            <a:r>
              <a:rPr sz="1100" spc="15" dirty="0">
                <a:solidFill>
                  <a:srgbClr val="252E4A"/>
                </a:solidFill>
                <a:latin typeface="Microsoft Sans Serif"/>
                <a:cs typeface="Microsoft Sans Serif"/>
              </a:rPr>
              <a:t>de </a:t>
            </a:r>
            <a:r>
              <a:rPr sz="1100" spc="-15" dirty="0">
                <a:solidFill>
                  <a:srgbClr val="252E4A"/>
                </a:solidFill>
                <a:latin typeface="Microsoft Sans Serif"/>
                <a:cs typeface="Microsoft Sans Serif"/>
              </a:rPr>
              <a:t>referencia</a:t>
            </a:r>
            <a:r>
              <a:rPr sz="950" spc="-15" dirty="0">
                <a:solidFill>
                  <a:srgbClr val="252E4A"/>
                </a:solidFill>
                <a:latin typeface="Arial"/>
                <a:cs typeface="Arial"/>
              </a:rPr>
              <a:t>: </a:t>
            </a:r>
            <a:r>
              <a:rPr sz="1100" spc="-20" dirty="0">
                <a:solidFill>
                  <a:srgbClr val="252E4A"/>
                </a:solidFill>
                <a:latin typeface="Microsoft Sans Serif"/>
                <a:cs typeface="Microsoft Sans Serif"/>
              </a:rPr>
              <a:t>Consorcio </a:t>
            </a:r>
            <a:r>
              <a:rPr sz="1100" spc="-10" dirty="0">
                <a:solidFill>
                  <a:srgbClr val="252E4A"/>
                </a:solidFill>
                <a:latin typeface="Microsoft Sans Serif"/>
                <a:cs typeface="Microsoft Sans Serif"/>
              </a:rPr>
              <a:t>Sanitario </a:t>
            </a:r>
            <a:r>
              <a:rPr sz="1100" spc="5" dirty="0">
                <a:solidFill>
                  <a:srgbClr val="252E4A"/>
                </a:solidFill>
                <a:latin typeface="Microsoft Sans Serif"/>
                <a:cs typeface="Microsoft Sans Serif"/>
              </a:rPr>
              <a:t>Integral  </a:t>
            </a:r>
            <a:r>
              <a:rPr sz="950" dirty="0">
                <a:solidFill>
                  <a:srgbClr val="252E4A"/>
                </a:solidFill>
                <a:latin typeface="Arial"/>
                <a:cs typeface="Arial"/>
              </a:rPr>
              <a:t>(</a:t>
            </a:r>
            <a:r>
              <a:rPr sz="1100" dirty="0">
                <a:solidFill>
                  <a:srgbClr val="252E4A"/>
                </a:solidFill>
                <a:latin typeface="Microsoft Sans Serif"/>
                <a:cs typeface="Microsoft Sans Serif"/>
              </a:rPr>
              <a:t>Hospital </a:t>
            </a:r>
            <a:r>
              <a:rPr sz="1100" spc="-40" dirty="0">
                <a:solidFill>
                  <a:srgbClr val="252E4A"/>
                </a:solidFill>
                <a:latin typeface="Microsoft Sans Serif"/>
                <a:cs typeface="Microsoft Sans Serif"/>
              </a:rPr>
              <a:t>Moisés</a:t>
            </a:r>
            <a:r>
              <a:rPr sz="1100" spc="-45" dirty="0">
                <a:solidFill>
                  <a:srgbClr val="252E4A"/>
                </a:solidFill>
                <a:latin typeface="Microsoft Sans Serif"/>
                <a:cs typeface="Microsoft Sans Serif"/>
              </a:rPr>
              <a:t> </a:t>
            </a:r>
            <a:r>
              <a:rPr sz="1100" dirty="0">
                <a:solidFill>
                  <a:srgbClr val="252E4A"/>
                </a:solidFill>
                <a:latin typeface="Microsoft Sans Serif"/>
                <a:cs typeface="Microsoft Sans Serif"/>
              </a:rPr>
              <a:t>Broggi</a:t>
            </a:r>
            <a:r>
              <a:rPr sz="950" dirty="0">
                <a:solidFill>
                  <a:srgbClr val="252E4A"/>
                </a:solidFill>
                <a:latin typeface="Arial"/>
                <a:cs typeface="Arial"/>
              </a:rPr>
              <a:t>)</a:t>
            </a:r>
            <a:endParaRPr sz="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5" dirty="0">
                <a:solidFill>
                  <a:srgbClr val="252E4A"/>
                </a:solidFill>
                <a:latin typeface="Microsoft Sans Serif"/>
                <a:cs typeface="Microsoft Sans Serif"/>
              </a:rPr>
              <a:t>Centro</a:t>
            </a:r>
            <a:r>
              <a:rPr sz="950" spc="-15" dirty="0">
                <a:solidFill>
                  <a:srgbClr val="252E4A"/>
                </a:solidFill>
                <a:latin typeface="Arial"/>
                <a:cs typeface="Arial"/>
              </a:rPr>
              <a:t>:</a:t>
            </a:r>
            <a:r>
              <a:rPr sz="950" dirty="0">
                <a:solidFill>
                  <a:srgbClr val="252E4A"/>
                </a:solidFill>
                <a:latin typeface="Arial"/>
                <a:cs typeface="Arial"/>
              </a:rPr>
              <a:t> </a:t>
            </a:r>
            <a:r>
              <a:rPr sz="1100" dirty="0" err="1">
                <a:solidFill>
                  <a:srgbClr val="252E4A"/>
                </a:solidFill>
                <a:latin typeface="Microsoft Sans Serif"/>
                <a:cs typeface="Microsoft Sans Serif"/>
              </a:rPr>
              <a:t>urbano</a:t>
            </a:r>
            <a:r>
              <a:rPr sz="950" dirty="0" smtClean="0">
                <a:solidFill>
                  <a:srgbClr val="252E4A"/>
                </a:solidFill>
                <a:latin typeface="Arial"/>
                <a:cs typeface="Arial"/>
              </a:rPr>
              <a:t>,</a:t>
            </a: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25" dirty="0">
                <a:solidFill>
                  <a:srgbClr val="252E4A"/>
                </a:solidFill>
                <a:latin typeface="Microsoft Sans Serif"/>
                <a:cs typeface="Microsoft Sans Serif"/>
              </a:rPr>
              <a:t>Profesionales </a:t>
            </a:r>
            <a:r>
              <a:rPr sz="1100" spc="-5" dirty="0">
                <a:solidFill>
                  <a:srgbClr val="252E4A"/>
                </a:solidFill>
                <a:latin typeface="Microsoft Sans Serif"/>
                <a:cs typeface="Microsoft Sans Serif"/>
              </a:rPr>
              <a:t>Medicina</a:t>
            </a:r>
            <a:r>
              <a:rPr sz="950" spc="-5" dirty="0">
                <a:solidFill>
                  <a:srgbClr val="252E4A"/>
                </a:solidFill>
                <a:latin typeface="Arial"/>
                <a:cs typeface="Arial"/>
              </a:rPr>
              <a:t>:</a:t>
            </a:r>
            <a:r>
              <a:rPr sz="950" spc="5" dirty="0">
                <a:solidFill>
                  <a:srgbClr val="252E4A"/>
                </a:solidFill>
                <a:latin typeface="Arial"/>
                <a:cs typeface="Arial"/>
              </a:rPr>
              <a:t> </a:t>
            </a:r>
            <a:r>
              <a:rPr sz="1100" spc="-130" dirty="0">
                <a:solidFill>
                  <a:srgbClr val="252E4A"/>
                </a:solidFill>
                <a:latin typeface="Microsoft Sans Serif"/>
                <a:cs typeface="Microsoft Sans Serif"/>
              </a:rPr>
              <a:t>16</a:t>
            </a:r>
            <a:endParaRPr sz="11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spc="-25" dirty="0">
                <a:solidFill>
                  <a:srgbClr val="252E4A"/>
                </a:solidFill>
                <a:latin typeface="Microsoft Sans Serif"/>
                <a:cs typeface="Microsoft Sans Serif"/>
              </a:rPr>
              <a:t>Profesionales </a:t>
            </a:r>
            <a:r>
              <a:rPr sz="1100" spc="-10" dirty="0">
                <a:solidFill>
                  <a:srgbClr val="252E4A"/>
                </a:solidFill>
                <a:latin typeface="Microsoft Sans Serif"/>
                <a:cs typeface="Microsoft Sans Serif"/>
              </a:rPr>
              <a:t>Enfermería</a:t>
            </a:r>
            <a:r>
              <a:rPr sz="950" spc="-10" dirty="0">
                <a:solidFill>
                  <a:srgbClr val="252E4A"/>
                </a:solidFill>
                <a:latin typeface="Arial"/>
                <a:cs typeface="Arial"/>
              </a:rPr>
              <a:t>.</a:t>
            </a:r>
            <a:r>
              <a:rPr sz="950" spc="10" dirty="0">
                <a:solidFill>
                  <a:srgbClr val="252E4A"/>
                </a:solidFill>
                <a:latin typeface="Arial"/>
                <a:cs typeface="Arial"/>
              </a:rPr>
              <a:t> </a:t>
            </a:r>
            <a:r>
              <a:rPr sz="1100" spc="-245" dirty="0">
                <a:solidFill>
                  <a:srgbClr val="252E4A"/>
                </a:solidFill>
                <a:latin typeface="Microsoft Sans Serif"/>
                <a:cs typeface="Microsoft Sans Serif"/>
              </a:rPr>
              <a:t>11</a:t>
            </a:r>
            <a:endParaRPr sz="1100" dirty="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1517" y="6492875"/>
            <a:ext cx="3049270" cy="17942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a-ES" sz="1000" b="1" spc="30" dirty="0" err="1" smtClean="0">
                <a:solidFill>
                  <a:srgbClr val="5270FF"/>
                </a:solidFill>
                <a:latin typeface="Trebuchet MS"/>
                <a:cs typeface="Trebuchet MS"/>
              </a:rPr>
              <a:t>POBLACIÓN</a:t>
            </a:r>
            <a:endParaRPr sz="1000" dirty="0">
              <a:latin typeface="Trebuchet MS"/>
              <a:cs typeface="Trebuchet MS"/>
            </a:endParaRPr>
          </a:p>
          <a:p>
            <a:pPr marL="12700" marR="5080">
              <a:lnSpc>
                <a:spcPct val="108000"/>
              </a:lnSpc>
              <a:spcBef>
                <a:spcPts val="894"/>
              </a:spcBef>
            </a:pPr>
            <a:r>
              <a:rPr sz="1100" spc="5" dirty="0">
                <a:solidFill>
                  <a:srgbClr val="252E4A"/>
                </a:solidFill>
                <a:latin typeface="Microsoft Sans Serif"/>
                <a:cs typeface="Microsoft Sans Serif"/>
              </a:rPr>
              <a:t>Población </a:t>
            </a:r>
            <a:r>
              <a:rPr sz="1100" spc="-10" dirty="0">
                <a:solidFill>
                  <a:srgbClr val="252E4A"/>
                </a:solidFill>
                <a:latin typeface="Microsoft Sans Serif"/>
                <a:cs typeface="Microsoft Sans Serif"/>
              </a:rPr>
              <a:t>asignada al </a:t>
            </a:r>
            <a:r>
              <a:rPr sz="1100" spc="-65" dirty="0">
                <a:solidFill>
                  <a:srgbClr val="252E4A"/>
                </a:solidFill>
                <a:latin typeface="Microsoft Sans Serif"/>
                <a:cs typeface="Microsoft Sans Serif"/>
              </a:rPr>
              <a:t>EAP</a:t>
            </a:r>
            <a:r>
              <a:rPr sz="950" spc="-65" dirty="0">
                <a:solidFill>
                  <a:srgbClr val="252E4A"/>
                </a:solidFill>
                <a:latin typeface="Arial"/>
                <a:cs typeface="Arial"/>
              </a:rPr>
              <a:t>: </a:t>
            </a:r>
            <a:r>
              <a:rPr sz="1100" spc="-55" dirty="0">
                <a:solidFill>
                  <a:srgbClr val="252E4A"/>
                </a:solidFill>
                <a:latin typeface="Microsoft Sans Serif"/>
                <a:cs typeface="Microsoft Sans Serif"/>
              </a:rPr>
              <a:t>20</a:t>
            </a:r>
            <a:r>
              <a:rPr sz="950" spc="-55" dirty="0">
                <a:solidFill>
                  <a:srgbClr val="252E4A"/>
                </a:solidFill>
                <a:latin typeface="Arial"/>
                <a:cs typeface="Arial"/>
              </a:rPr>
              <a:t>.</a:t>
            </a:r>
            <a:r>
              <a:rPr sz="1100" spc="-55" dirty="0">
                <a:solidFill>
                  <a:srgbClr val="252E4A"/>
                </a:solidFill>
                <a:latin typeface="Microsoft Sans Serif"/>
                <a:cs typeface="Microsoft Sans Serif"/>
              </a:rPr>
              <a:t>261 </a:t>
            </a:r>
            <a:r>
              <a:rPr sz="950" spc="10" dirty="0">
                <a:solidFill>
                  <a:srgbClr val="252E4A"/>
                </a:solidFill>
                <a:latin typeface="Arial"/>
                <a:cs typeface="Arial"/>
              </a:rPr>
              <a:t>(</a:t>
            </a:r>
            <a:r>
              <a:rPr sz="1100" spc="10" dirty="0">
                <a:solidFill>
                  <a:srgbClr val="252E4A"/>
                </a:solidFill>
                <a:latin typeface="Microsoft Sans Serif"/>
                <a:cs typeface="Microsoft Sans Serif"/>
              </a:rPr>
              <a:t>pediatría </a:t>
            </a:r>
            <a:r>
              <a:rPr sz="1100" spc="-25" dirty="0">
                <a:solidFill>
                  <a:srgbClr val="252E4A"/>
                </a:solidFill>
                <a:latin typeface="Microsoft Sans Serif"/>
                <a:cs typeface="Microsoft Sans Serif"/>
              </a:rPr>
              <a:t>está  </a:t>
            </a:r>
            <a:r>
              <a:rPr sz="1100" spc="-10" dirty="0">
                <a:solidFill>
                  <a:srgbClr val="252E4A"/>
                </a:solidFill>
                <a:latin typeface="Microsoft Sans Serif"/>
                <a:cs typeface="Microsoft Sans Serif"/>
              </a:rPr>
              <a:t>asignada </a:t>
            </a:r>
            <a:r>
              <a:rPr sz="1100" spc="-35" dirty="0">
                <a:solidFill>
                  <a:srgbClr val="252E4A"/>
                </a:solidFill>
                <a:latin typeface="Microsoft Sans Serif"/>
                <a:cs typeface="Microsoft Sans Serif"/>
              </a:rPr>
              <a:t>a </a:t>
            </a:r>
            <a:r>
              <a:rPr sz="1100" spc="-10" dirty="0">
                <a:solidFill>
                  <a:srgbClr val="252E4A"/>
                </a:solidFill>
                <a:latin typeface="Microsoft Sans Serif"/>
                <a:cs typeface="Microsoft Sans Serif"/>
              </a:rPr>
              <a:t>Florida</a:t>
            </a:r>
            <a:r>
              <a:rPr sz="1100" spc="-20" dirty="0">
                <a:solidFill>
                  <a:srgbClr val="252E4A"/>
                </a:solidFill>
                <a:latin typeface="Microsoft Sans Serif"/>
                <a:cs typeface="Microsoft Sans Serif"/>
              </a:rPr>
              <a:t> </a:t>
            </a:r>
            <a:r>
              <a:rPr sz="1100" spc="-25" dirty="0">
                <a:solidFill>
                  <a:srgbClr val="252E4A"/>
                </a:solidFill>
                <a:latin typeface="Microsoft Sans Serif"/>
                <a:cs typeface="Microsoft Sans Serif"/>
              </a:rPr>
              <a:t>Sur</a:t>
            </a:r>
            <a:r>
              <a:rPr sz="950" spc="-25" dirty="0">
                <a:solidFill>
                  <a:srgbClr val="252E4A"/>
                </a:solidFill>
                <a:latin typeface="Arial"/>
                <a:cs typeface="Arial"/>
              </a:rPr>
              <a:t>)</a:t>
            </a:r>
            <a:endParaRPr sz="950" dirty="0">
              <a:latin typeface="Arial"/>
              <a:cs typeface="Arial"/>
            </a:endParaRPr>
          </a:p>
          <a:p>
            <a:pPr marL="12700" marR="801370">
              <a:lnSpc>
                <a:spcPts val="1430"/>
              </a:lnSpc>
              <a:spcBef>
                <a:spcPts val="65"/>
              </a:spcBef>
            </a:pPr>
            <a:r>
              <a:rPr sz="1100" spc="10" dirty="0">
                <a:solidFill>
                  <a:srgbClr val="252E4A"/>
                </a:solidFill>
                <a:latin typeface="Microsoft Sans Serif"/>
                <a:cs typeface="Microsoft Sans Serif"/>
              </a:rPr>
              <a:t>Índice </a:t>
            </a:r>
            <a:r>
              <a:rPr sz="1100" spc="15" dirty="0">
                <a:solidFill>
                  <a:srgbClr val="252E4A"/>
                </a:solidFill>
                <a:latin typeface="Microsoft Sans Serif"/>
                <a:cs typeface="Microsoft Sans Serif"/>
              </a:rPr>
              <a:t>de </a:t>
            </a:r>
            <a:r>
              <a:rPr sz="1100" spc="5" dirty="0">
                <a:solidFill>
                  <a:srgbClr val="252E4A"/>
                </a:solidFill>
                <a:latin typeface="Microsoft Sans Serif"/>
                <a:cs typeface="Microsoft Sans Serif"/>
              </a:rPr>
              <a:t>envejecimiento</a:t>
            </a:r>
            <a:r>
              <a:rPr sz="950" spc="5" dirty="0">
                <a:solidFill>
                  <a:srgbClr val="252E4A"/>
                </a:solidFill>
                <a:latin typeface="Arial"/>
                <a:cs typeface="Arial"/>
              </a:rPr>
              <a:t>: </a:t>
            </a:r>
            <a:r>
              <a:rPr lang="ca-ES" sz="1100" spc="-55" dirty="0" smtClean="0">
                <a:solidFill>
                  <a:srgbClr val="252E4A"/>
                </a:solidFill>
                <a:latin typeface="Microsoft Sans Serif"/>
                <a:cs typeface="Microsoft Sans Serif"/>
              </a:rPr>
              <a:t>137</a:t>
            </a:r>
          </a:p>
          <a:p>
            <a:pPr marL="12700" marR="801370">
              <a:lnSpc>
                <a:spcPts val="1430"/>
              </a:lnSpc>
              <a:spcBef>
                <a:spcPts val="65"/>
              </a:spcBef>
            </a:pPr>
            <a:r>
              <a:rPr sz="1100" spc="10" dirty="0" err="1" smtClean="0">
                <a:solidFill>
                  <a:srgbClr val="252E4A"/>
                </a:solidFill>
                <a:latin typeface="Microsoft Sans Serif"/>
                <a:cs typeface="Microsoft Sans Serif"/>
              </a:rPr>
              <a:t>Índice</a:t>
            </a:r>
            <a:r>
              <a:rPr sz="1100" spc="10" dirty="0" smtClean="0">
                <a:solidFill>
                  <a:srgbClr val="252E4A"/>
                </a:solidFill>
                <a:latin typeface="Microsoft Sans Serif"/>
                <a:cs typeface="Microsoft Sans Serif"/>
              </a:rPr>
              <a:t> </a:t>
            </a:r>
            <a:r>
              <a:rPr sz="1100" spc="15" dirty="0">
                <a:solidFill>
                  <a:srgbClr val="252E4A"/>
                </a:solidFill>
                <a:latin typeface="Microsoft Sans Serif"/>
                <a:cs typeface="Microsoft Sans Serif"/>
              </a:rPr>
              <a:t>de </a:t>
            </a:r>
            <a:r>
              <a:rPr sz="1100" dirty="0">
                <a:solidFill>
                  <a:srgbClr val="252E4A"/>
                </a:solidFill>
                <a:latin typeface="Microsoft Sans Serif"/>
                <a:cs typeface="Microsoft Sans Serif"/>
              </a:rPr>
              <a:t>sobreenvejecimiento</a:t>
            </a:r>
            <a:r>
              <a:rPr sz="950" dirty="0">
                <a:solidFill>
                  <a:srgbClr val="252E4A"/>
                </a:solidFill>
                <a:latin typeface="Arial"/>
                <a:cs typeface="Arial"/>
              </a:rPr>
              <a:t>: </a:t>
            </a:r>
            <a:r>
              <a:rPr lang="ca-ES" sz="1100" spc="-55" smtClean="0">
                <a:solidFill>
                  <a:srgbClr val="252E4A"/>
                </a:solidFill>
                <a:latin typeface="Microsoft Sans Serif"/>
                <a:cs typeface="Microsoft Sans Serif"/>
              </a:rPr>
              <a:t>15,6</a:t>
            </a:r>
            <a:endParaRPr lang="ca-ES" sz="950" spc="-55" dirty="0" smtClean="0">
              <a:solidFill>
                <a:srgbClr val="252E4A"/>
              </a:solidFill>
              <a:latin typeface="Arial"/>
              <a:cs typeface="Arial"/>
            </a:endParaRPr>
          </a:p>
          <a:p>
            <a:pPr marL="12700" marR="1139190">
              <a:lnSpc>
                <a:spcPct val="109700"/>
              </a:lnSpc>
              <a:spcBef>
                <a:spcPts val="915"/>
              </a:spcBef>
            </a:pPr>
            <a:r>
              <a:rPr lang="es-ES" sz="1000" b="1" dirty="0">
                <a:latin typeface="Microsoft Sans Serif"/>
                <a:cs typeface="Microsoft Sans Serif"/>
              </a:rPr>
              <a:t>Más información: </a:t>
            </a:r>
          </a:p>
          <a:p>
            <a:pPr marL="12700" marR="1139190">
              <a:lnSpc>
                <a:spcPct val="109700"/>
              </a:lnSpc>
              <a:spcBef>
                <a:spcPts val="915"/>
              </a:spcBef>
            </a:pPr>
            <a:r>
              <a:rPr lang="es-ES" sz="1000" b="1" dirty="0">
                <a:latin typeface="Microsoft Sans Serif"/>
                <a:cs typeface="Microsoft Sans Serif"/>
                <a:hlinkClick r:id="rId4"/>
              </a:rPr>
              <a:t>link: </a:t>
            </a:r>
            <a:r>
              <a:rPr lang="es-ES" sz="1000" b="1" dirty="0" err="1">
                <a:latin typeface="Microsoft Sans Serif"/>
                <a:cs typeface="Microsoft Sans Serif"/>
                <a:hlinkClick r:id="rId4"/>
              </a:rPr>
              <a:t>Ayuntamento</a:t>
            </a:r>
            <a:r>
              <a:rPr lang="es-ES" sz="1000" b="1" dirty="0">
                <a:latin typeface="Microsoft Sans Serif"/>
                <a:cs typeface="Microsoft Sans Serif"/>
                <a:hlinkClick r:id="rId4"/>
              </a:rPr>
              <a:t> de </a:t>
            </a:r>
            <a:r>
              <a:rPr lang="es-ES" sz="1000" b="1" dirty="0" err="1">
                <a:latin typeface="Microsoft Sans Serif"/>
                <a:cs typeface="Microsoft Sans Serif"/>
                <a:hlinkClick r:id="rId4"/>
              </a:rPr>
              <a:t>l'Hospitalet</a:t>
            </a:r>
            <a:endParaRPr lang="es-ES" sz="1000" dirty="0">
              <a:latin typeface="Verdana"/>
              <a:cs typeface="Verdana"/>
            </a:endParaRPr>
          </a:p>
          <a:p>
            <a:pPr marL="12700" marR="801370">
              <a:lnSpc>
                <a:spcPts val="1430"/>
              </a:lnSpc>
              <a:spcBef>
                <a:spcPts val="65"/>
              </a:spcBef>
            </a:pPr>
            <a:endParaRPr sz="1000"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4892" y="5197475"/>
            <a:ext cx="2971165" cy="12262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a-ES" sz="1000" b="1" spc="15" dirty="0" err="1">
                <a:solidFill>
                  <a:srgbClr val="5270FF"/>
                </a:solidFill>
                <a:latin typeface="Trebuchet MS"/>
                <a:cs typeface="Trebuchet MS"/>
              </a:rPr>
              <a:t>ACTIVIDADES</a:t>
            </a:r>
            <a:r>
              <a:rPr lang="ca-ES" sz="1000" b="1" spc="15" dirty="0">
                <a:solidFill>
                  <a:srgbClr val="5270FF"/>
                </a:solidFill>
                <a:latin typeface="Trebuchet MS"/>
                <a:cs typeface="Trebuchet MS"/>
              </a:rPr>
              <a:t> CON </a:t>
            </a:r>
            <a:r>
              <a:rPr lang="ca-ES" sz="1000" b="1" spc="15" dirty="0" err="1">
                <a:solidFill>
                  <a:srgbClr val="5270FF"/>
                </a:solidFill>
                <a:latin typeface="Trebuchet MS"/>
                <a:cs typeface="Trebuchet MS"/>
              </a:rPr>
              <a:t>REIDENTES</a:t>
            </a:r>
            <a:endParaRPr lang="ca-ES" sz="1000" b="1" spc="125" dirty="0">
              <a:solidFill>
                <a:srgbClr val="5270FF"/>
              </a:solidFill>
              <a:latin typeface="Trebuchet MS"/>
              <a:cs typeface="Trebuchet MS"/>
            </a:endParaRPr>
          </a:p>
          <a:p>
            <a:pPr marL="12700" marR="5080">
              <a:lnSpc>
                <a:spcPct val="108000"/>
              </a:lnSpc>
              <a:spcBef>
                <a:spcPts val="894"/>
              </a:spcBef>
            </a:pPr>
            <a:r>
              <a:rPr sz="1100" spc="-45" dirty="0" err="1" smtClean="0">
                <a:solidFill>
                  <a:srgbClr val="252E4A"/>
                </a:solidFill>
                <a:latin typeface="Microsoft Sans Serif"/>
                <a:cs typeface="Microsoft Sans Serif"/>
              </a:rPr>
              <a:t>Sesiones</a:t>
            </a:r>
            <a:r>
              <a:rPr sz="1100" spc="-45" dirty="0" smtClean="0">
                <a:solidFill>
                  <a:srgbClr val="252E4A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252E4A"/>
                </a:solidFill>
                <a:latin typeface="Microsoft Sans Serif"/>
                <a:cs typeface="Microsoft Sans Serif"/>
              </a:rPr>
              <a:t>clínicas </a:t>
            </a:r>
            <a:r>
              <a:rPr sz="1100" spc="-20" dirty="0">
                <a:solidFill>
                  <a:srgbClr val="252E4A"/>
                </a:solidFill>
                <a:latin typeface="Microsoft Sans Serif"/>
                <a:cs typeface="Microsoft Sans Serif"/>
              </a:rPr>
              <a:t>diarias</a:t>
            </a:r>
            <a:r>
              <a:rPr sz="950" spc="-20" dirty="0">
                <a:solidFill>
                  <a:srgbClr val="252E4A"/>
                </a:solidFill>
                <a:latin typeface="Arial"/>
                <a:cs typeface="Arial"/>
              </a:rPr>
              <a:t>, </a:t>
            </a:r>
            <a:r>
              <a:rPr sz="1100" spc="5" dirty="0">
                <a:solidFill>
                  <a:srgbClr val="252E4A"/>
                </a:solidFill>
                <a:latin typeface="Microsoft Sans Serif"/>
                <a:cs typeface="Microsoft Sans Serif"/>
              </a:rPr>
              <a:t>jornada mensual  </a:t>
            </a:r>
            <a:r>
              <a:rPr sz="1100" spc="10" dirty="0">
                <a:solidFill>
                  <a:srgbClr val="252E4A"/>
                </a:solidFill>
                <a:latin typeface="Microsoft Sans Serif"/>
                <a:cs typeface="Microsoft Sans Serif"/>
              </a:rPr>
              <a:t>formativa </a:t>
            </a:r>
            <a:r>
              <a:rPr sz="1100" spc="-5" dirty="0">
                <a:solidFill>
                  <a:srgbClr val="252E4A"/>
                </a:solidFill>
                <a:latin typeface="Microsoft Sans Serif"/>
                <a:cs typeface="Microsoft Sans Serif"/>
              </a:rPr>
              <a:t>para </a:t>
            </a:r>
            <a:r>
              <a:rPr sz="1100" dirty="0">
                <a:solidFill>
                  <a:srgbClr val="252E4A"/>
                </a:solidFill>
                <a:latin typeface="Microsoft Sans Serif"/>
                <a:cs typeface="Microsoft Sans Serif"/>
              </a:rPr>
              <a:t>residentes</a:t>
            </a:r>
            <a:r>
              <a:rPr sz="950" dirty="0">
                <a:solidFill>
                  <a:srgbClr val="252E4A"/>
                </a:solidFill>
                <a:latin typeface="Arial"/>
                <a:cs typeface="Arial"/>
              </a:rPr>
              <a:t>(</a:t>
            </a:r>
            <a:r>
              <a:rPr sz="1100" dirty="0">
                <a:solidFill>
                  <a:srgbClr val="252E4A"/>
                </a:solidFill>
                <a:latin typeface="Microsoft Sans Serif"/>
                <a:cs typeface="Microsoft Sans Serif"/>
              </a:rPr>
              <a:t>conjunta </a:t>
            </a:r>
            <a:r>
              <a:rPr sz="1100" spc="-10" dirty="0">
                <a:solidFill>
                  <a:srgbClr val="252E4A"/>
                </a:solidFill>
                <a:latin typeface="Microsoft Sans Serif"/>
                <a:cs typeface="Microsoft Sans Serif"/>
              </a:rPr>
              <a:t>Florida  </a:t>
            </a:r>
            <a:r>
              <a:rPr sz="1100" spc="10" dirty="0">
                <a:solidFill>
                  <a:srgbClr val="252E4A"/>
                </a:solidFill>
                <a:latin typeface="Microsoft Sans Serif"/>
                <a:cs typeface="Microsoft Sans Serif"/>
              </a:rPr>
              <a:t>Norte </a:t>
            </a:r>
            <a:r>
              <a:rPr sz="1100" spc="-50" dirty="0">
                <a:solidFill>
                  <a:srgbClr val="252E4A"/>
                </a:solidFill>
                <a:latin typeface="Microsoft Sans Serif"/>
                <a:cs typeface="Microsoft Sans Serif"/>
              </a:rPr>
              <a:t>y </a:t>
            </a:r>
            <a:r>
              <a:rPr sz="1100" spc="-35" dirty="0">
                <a:solidFill>
                  <a:srgbClr val="252E4A"/>
                </a:solidFill>
                <a:latin typeface="Microsoft Sans Serif"/>
                <a:cs typeface="Microsoft Sans Serif"/>
              </a:rPr>
              <a:t>Sur</a:t>
            </a:r>
            <a:r>
              <a:rPr sz="950" spc="-35" dirty="0">
                <a:solidFill>
                  <a:srgbClr val="252E4A"/>
                </a:solidFill>
                <a:latin typeface="Arial"/>
                <a:cs typeface="Arial"/>
              </a:rPr>
              <a:t>), </a:t>
            </a:r>
            <a:r>
              <a:rPr sz="1100" spc="-25" dirty="0">
                <a:solidFill>
                  <a:srgbClr val="252E4A"/>
                </a:solidFill>
                <a:latin typeface="Microsoft Sans Serif"/>
                <a:cs typeface="Microsoft Sans Serif"/>
              </a:rPr>
              <a:t>Revisión </a:t>
            </a:r>
            <a:r>
              <a:rPr sz="1100" spc="-50" dirty="0">
                <a:solidFill>
                  <a:srgbClr val="252E4A"/>
                </a:solidFill>
                <a:latin typeface="Microsoft Sans Serif"/>
                <a:cs typeface="Microsoft Sans Serif"/>
              </a:rPr>
              <a:t>casos </a:t>
            </a:r>
            <a:r>
              <a:rPr sz="1100" spc="-10" dirty="0">
                <a:solidFill>
                  <a:srgbClr val="252E4A"/>
                </a:solidFill>
                <a:latin typeface="Microsoft Sans Serif"/>
                <a:cs typeface="Microsoft Sans Serif"/>
              </a:rPr>
              <a:t>clínicos</a:t>
            </a:r>
            <a:r>
              <a:rPr sz="950" spc="-10" dirty="0">
                <a:solidFill>
                  <a:srgbClr val="252E4A"/>
                </a:solidFill>
                <a:latin typeface="Arial"/>
                <a:cs typeface="Arial"/>
              </a:rPr>
              <a:t>, </a:t>
            </a:r>
            <a:r>
              <a:rPr sz="1100" spc="-5" dirty="0">
                <a:solidFill>
                  <a:srgbClr val="252E4A"/>
                </a:solidFill>
                <a:latin typeface="Microsoft Sans Serif"/>
                <a:cs typeface="Microsoft Sans Serif"/>
              </a:rPr>
              <a:t>actividades  </a:t>
            </a:r>
            <a:r>
              <a:rPr sz="1100" spc="5" dirty="0">
                <a:solidFill>
                  <a:srgbClr val="252E4A"/>
                </a:solidFill>
                <a:latin typeface="Microsoft Sans Serif"/>
                <a:cs typeface="Microsoft Sans Serif"/>
              </a:rPr>
              <a:t>comunitarias</a:t>
            </a:r>
            <a:r>
              <a:rPr sz="950" spc="5" dirty="0">
                <a:solidFill>
                  <a:srgbClr val="252E4A"/>
                </a:solidFill>
                <a:latin typeface="Arial"/>
                <a:cs typeface="Arial"/>
              </a:rPr>
              <a:t>, </a:t>
            </a:r>
            <a:r>
              <a:rPr sz="1100" dirty="0">
                <a:solidFill>
                  <a:srgbClr val="252E4A"/>
                </a:solidFill>
                <a:latin typeface="Microsoft Sans Serif"/>
                <a:cs typeface="Microsoft Sans Serif"/>
              </a:rPr>
              <a:t>interconsultas</a:t>
            </a:r>
            <a:r>
              <a:rPr sz="1100" spc="-15" dirty="0">
                <a:solidFill>
                  <a:srgbClr val="252E4A"/>
                </a:solidFill>
                <a:latin typeface="Microsoft Sans Serif"/>
                <a:cs typeface="Microsoft Sans Serif"/>
              </a:rPr>
              <a:t> </a:t>
            </a:r>
            <a:r>
              <a:rPr sz="1100" spc="15" dirty="0">
                <a:solidFill>
                  <a:srgbClr val="252E4A"/>
                </a:solidFill>
                <a:latin typeface="Microsoft Sans Serif"/>
                <a:cs typeface="Microsoft Sans Serif"/>
              </a:rPr>
              <a:t>con</a:t>
            </a:r>
            <a:endParaRPr sz="11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spc="-25" dirty="0">
                <a:solidFill>
                  <a:srgbClr val="252E4A"/>
                </a:solidFill>
                <a:latin typeface="Microsoft Sans Serif"/>
                <a:cs typeface="Microsoft Sans Serif"/>
              </a:rPr>
              <a:t>especialistas</a:t>
            </a:r>
            <a:r>
              <a:rPr sz="950" spc="-25" dirty="0">
                <a:solidFill>
                  <a:srgbClr val="252E4A"/>
                </a:solidFill>
                <a:latin typeface="Arial"/>
                <a:cs typeface="Arial"/>
              </a:rPr>
              <a:t>, </a:t>
            </a:r>
            <a:r>
              <a:rPr sz="1100" spc="-5" dirty="0">
                <a:solidFill>
                  <a:srgbClr val="252E4A"/>
                </a:solidFill>
                <a:latin typeface="Microsoft Sans Serif"/>
                <a:cs typeface="Microsoft Sans Serif"/>
              </a:rPr>
              <a:t>trabajos </a:t>
            </a:r>
            <a:r>
              <a:rPr sz="1100" spc="15" dirty="0">
                <a:solidFill>
                  <a:srgbClr val="252E4A"/>
                </a:solidFill>
                <a:latin typeface="Microsoft Sans Serif"/>
                <a:cs typeface="Microsoft Sans Serif"/>
              </a:rPr>
              <a:t>de</a:t>
            </a:r>
            <a:r>
              <a:rPr sz="1100" spc="-5" dirty="0">
                <a:solidFill>
                  <a:srgbClr val="252E4A"/>
                </a:solidFill>
                <a:latin typeface="Microsoft Sans Serif"/>
                <a:cs typeface="Microsoft Sans Serif"/>
              </a:rPr>
              <a:t> investigación</a:t>
            </a:r>
            <a:r>
              <a:rPr sz="950" spc="-5" dirty="0">
                <a:solidFill>
                  <a:srgbClr val="252E4A"/>
                </a:solidFill>
                <a:latin typeface="Arial"/>
                <a:cs typeface="Arial"/>
              </a:rPr>
              <a:t>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58934" y="1859010"/>
            <a:ext cx="3358515" cy="5395003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000" b="1" spc="10" dirty="0">
                <a:solidFill>
                  <a:srgbClr val="5270FF"/>
                </a:solidFill>
                <a:latin typeface="Trebuchet MS"/>
                <a:cs typeface="Trebuchet MS"/>
              </a:rPr>
              <a:t>T</a:t>
            </a:r>
            <a:r>
              <a:rPr sz="1000" b="1" spc="-160" dirty="0">
                <a:solidFill>
                  <a:srgbClr val="5270FF"/>
                </a:solidFill>
                <a:latin typeface="Trebuchet MS"/>
                <a:cs typeface="Trebuchet MS"/>
              </a:rPr>
              <a:t> </a:t>
            </a:r>
            <a:r>
              <a:rPr sz="1000" b="1" spc="60" dirty="0">
                <a:solidFill>
                  <a:srgbClr val="5270FF"/>
                </a:solidFill>
                <a:latin typeface="Trebuchet MS"/>
                <a:cs typeface="Trebuchet MS"/>
              </a:rPr>
              <a:t>U</a:t>
            </a:r>
            <a:r>
              <a:rPr sz="1000" b="1" spc="-155" dirty="0">
                <a:solidFill>
                  <a:srgbClr val="5270FF"/>
                </a:solidFill>
                <a:latin typeface="Trebuchet MS"/>
                <a:cs typeface="Trebuchet MS"/>
              </a:rPr>
              <a:t> </a:t>
            </a:r>
            <a:r>
              <a:rPr sz="1000" b="1" spc="10" dirty="0">
                <a:solidFill>
                  <a:srgbClr val="5270FF"/>
                </a:solidFill>
                <a:latin typeface="Trebuchet MS"/>
                <a:cs typeface="Trebuchet MS"/>
              </a:rPr>
              <a:t>T</a:t>
            </a:r>
            <a:r>
              <a:rPr sz="1000" b="1" spc="-155" dirty="0">
                <a:solidFill>
                  <a:srgbClr val="5270FF"/>
                </a:solidFill>
                <a:latin typeface="Trebuchet MS"/>
                <a:cs typeface="Trebuchet MS"/>
              </a:rPr>
              <a:t> </a:t>
            </a:r>
            <a:r>
              <a:rPr sz="1000" b="1" spc="20" dirty="0">
                <a:solidFill>
                  <a:srgbClr val="5270FF"/>
                </a:solidFill>
                <a:latin typeface="Trebuchet MS"/>
                <a:cs typeface="Trebuchet MS"/>
              </a:rPr>
              <a:t>O</a:t>
            </a:r>
            <a:r>
              <a:rPr sz="1000" b="1" spc="-155" dirty="0">
                <a:solidFill>
                  <a:srgbClr val="5270FF"/>
                </a:solidFill>
                <a:latin typeface="Trebuchet MS"/>
                <a:cs typeface="Trebuchet MS"/>
              </a:rPr>
              <a:t> </a:t>
            </a:r>
            <a:r>
              <a:rPr sz="1000" b="1" spc="75" dirty="0">
                <a:solidFill>
                  <a:srgbClr val="5270FF"/>
                </a:solidFill>
                <a:latin typeface="Trebuchet MS"/>
                <a:cs typeface="Trebuchet MS"/>
              </a:rPr>
              <a:t>R</a:t>
            </a:r>
            <a:r>
              <a:rPr sz="1000" b="1" spc="-155" dirty="0">
                <a:solidFill>
                  <a:srgbClr val="5270FF"/>
                </a:solidFill>
                <a:latin typeface="Trebuchet MS"/>
                <a:cs typeface="Trebuchet MS"/>
              </a:rPr>
              <a:t> </a:t>
            </a:r>
            <a:r>
              <a:rPr sz="1000" b="1" spc="25" dirty="0">
                <a:solidFill>
                  <a:srgbClr val="5270FF"/>
                </a:solidFill>
                <a:latin typeface="Trebuchet MS"/>
                <a:cs typeface="Trebuchet MS"/>
              </a:rPr>
              <a:t>E</a:t>
            </a:r>
            <a:r>
              <a:rPr sz="1000" b="1" spc="-155" dirty="0">
                <a:solidFill>
                  <a:srgbClr val="5270FF"/>
                </a:solidFill>
                <a:latin typeface="Trebuchet MS"/>
                <a:cs typeface="Trebuchet MS"/>
              </a:rPr>
              <a:t> </a:t>
            </a:r>
            <a:r>
              <a:rPr sz="1000" b="1" spc="105" dirty="0">
                <a:solidFill>
                  <a:srgbClr val="5270FF"/>
                </a:solidFill>
                <a:latin typeface="Trebuchet MS"/>
                <a:cs typeface="Trebuchet MS"/>
              </a:rPr>
              <a:t>S</a:t>
            </a:r>
            <a:r>
              <a:rPr sz="1000" b="1" spc="-155" dirty="0">
                <a:solidFill>
                  <a:srgbClr val="5270FF"/>
                </a:solidFill>
                <a:latin typeface="Trebuchet MS"/>
                <a:cs typeface="Trebuchet MS"/>
              </a:rPr>
              <a:t> </a:t>
            </a:r>
            <a:r>
              <a:rPr sz="1000" b="1" spc="385" dirty="0">
                <a:solidFill>
                  <a:srgbClr val="5270FF"/>
                </a:solidFill>
                <a:latin typeface="Trebuchet MS"/>
                <a:cs typeface="Trebuchet MS"/>
              </a:rPr>
              <a:t>/</a:t>
            </a:r>
            <a:r>
              <a:rPr sz="1000" b="1" spc="-155" dirty="0">
                <a:solidFill>
                  <a:srgbClr val="5270FF"/>
                </a:solidFill>
                <a:latin typeface="Trebuchet MS"/>
                <a:cs typeface="Trebuchet MS"/>
              </a:rPr>
              <a:t> </a:t>
            </a:r>
            <a:r>
              <a:rPr sz="1000" b="1" spc="35" dirty="0">
                <a:solidFill>
                  <a:srgbClr val="5270FF"/>
                </a:solidFill>
                <a:latin typeface="Trebuchet MS"/>
                <a:cs typeface="Trebuchet MS"/>
              </a:rPr>
              <a:t>A</a:t>
            </a:r>
            <a:r>
              <a:rPr sz="1000" b="1" spc="-160" dirty="0">
                <a:solidFill>
                  <a:srgbClr val="5270FF"/>
                </a:solidFill>
                <a:latin typeface="Trebuchet MS"/>
                <a:cs typeface="Trebuchet MS"/>
              </a:rPr>
              <a:t> </a:t>
            </a:r>
            <a:r>
              <a:rPr sz="1000" b="1" spc="105" dirty="0">
                <a:solidFill>
                  <a:srgbClr val="5270FF"/>
                </a:solidFill>
                <a:latin typeface="Trebuchet MS"/>
                <a:cs typeface="Trebuchet MS"/>
              </a:rPr>
              <a:t>S</a:t>
            </a:r>
            <a:endParaRPr sz="1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100" spc="-40" dirty="0">
                <a:solidFill>
                  <a:srgbClr val="252E4A"/>
                </a:solidFill>
                <a:latin typeface="Microsoft Sans Serif"/>
                <a:cs typeface="Microsoft Sans Serif"/>
              </a:rPr>
              <a:t>MEDICINA</a:t>
            </a:r>
            <a:r>
              <a:rPr sz="950" spc="-40" dirty="0">
                <a:solidFill>
                  <a:srgbClr val="252E4A"/>
                </a:solidFill>
                <a:latin typeface="Arial"/>
                <a:cs typeface="Arial"/>
              </a:rPr>
              <a:t>:</a:t>
            </a:r>
            <a:endParaRPr sz="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100" spc="5" dirty="0" smtClean="0">
                <a:solidFill>
                  <a:srgbClr val="252E4A"/>
                </a:solidFill>
                <a:latin typeface="Microsoft Sans Serif"/>
                <a:cs typeface="Microsoft Sans Serif"/>
              </a:rPr>
              <a:t>8 </a:t>
            </a:r>
            <a:r>
              <a:rPr sz="1100" spc="5" dirty="0" err="1" smtClean="0">
                <a:solidFill>
                  <a:srgbClr val="252E4A"/>
                </a:solidFill>
                <a:latin typeface="Microsoft Sans Serif"/>
                <a:cs typeface="Microsoft Sans Serif"/>
              </a:rPr>
              <a:t>tutores</a:t>
            </a:r>
            <a:r>
              <a:rPr sz="1100" spc="-50" dirty="0" smtClean="0">
                <a:solidFill>
                  <a:srgbClr val="252E4A"/>
                </a:solidFill>
                <a:latin typeface="Microsoft Sans Serif"/>
                <a:cs typeface="Microsoft Sans Serif"/>
              </a:rPr>
              <a:t> MF</a:t>
            </a:r>
            <a:r>
              <a:rPr lang="ca-ES" sz="1100" spc="-50" dirty="0" err="1" smtClean="0">
                <a:solidFill>
                  <a:srgbClr val="252E4A"/>
                </a:solidFill>
                <a:latin typeface="Microsoft Sans Serif"/>
                <a:cs typeface="Microsoft Sans Serif"/>
              </a:rPr>
              <a:t>yC</a:t>
            </a:r>
            <a:endParaRPr lang="ca-ES" sz="1100" spc="-50" dirty="0" smtClean="0">
              <a:solidFill>
                <a:srgbClr val="252E4A"/>
              </a:solidFill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ca-ES" sz="1100" spc="-50" dirty="0" err="1" smtClean="0">
                <a:solidFill>
                  <a:srgbClr val="252E4A"/>
                </a:solidFill>
                <a:latin typeface="Microsoft Sans Serif"/>
                <a:cs typeface="Microsoft Sans Serif"/>
              </a:rPr>
              <a:t>Turno</a:t>
            </a:r>
            <a:r>
              <a:rPr lang="ca-ES" sz="1100" spc="-50" dirty="0" smtClean="0">
                <a:solidFill>
                  <a:srgbClr val="252E4A"/>
                </a:solidFill>
                <a:latin typeface="Microsoft Sans Serif"/>
                <a:cs typeface="Microsoft Sans Serif"/>
              </a:rPr>
              <a:t> </a:t>
            </a:r>
            <a:r>
              <a:rPr lang="ca-ES" sz="1100" spc="-50" dirty="0" err="1" smtClean="0">
                <a:solidFill>
                  <a:srgbClr val="252E4A"/>
                </a:solidFill>
                <a:latin typeface="Microsoft Sans Serif"/>
                <a:cs typeface="Microsoft Sans Serif"/>
              </a:rPr>
              <a:t>mixto</a:t>
            </a:r>
            <a:endParaRPr sz="1100" dirty="0" smtClean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endParaRPr lang="ca-ES" sz="1100" spc="-5" dirty="0">
              <a:solidFill>
                <a:srgbClr val="252E4A"/>
              </a:solidFill>
              <a:latin typeface="Microsoft Sans Serif"/>
              <a:cs typeface="Microsoft Sans Serif"/>
            </a:endParaRPr>
          </a:p>
          <a:p>
            <a:pPr marL="12700" marR="90170" algn="just">
              <a:lnSpc>
                <a:spcPct val="106700"/>
              </a:lnSpc>
            </a:pPr>
            <a:r>
              <a:rPr lang="pt-BR" sz="1100" spc="5" dirty="0">
                <a:solidFill>
                  <a:srgbClr val="252E4A"/>
                </a:solidFill>
                <a:latin typeface="Microsoft Sans Serif"/>
                <a:cs typeface="Microsoft Sans Serif"/>
              </a:rPr>
              <a:t>2 tutores </a:t>
            </a:r>
            <a:r>
              <a:rPr lang="pt-BR" sz="1100" spc="5" dirty="0" err="1">
                <a:solidFill>
                  <a:srgbClr val="252E4A"/>
                </a:solidFill>
                <a:latin typeface="Microsoft Sans Serif"/>
                <a:cs typeface="Microsoft Sans Serif"/>
              </a:rPr>
              <a:t>EFyC</a:t>
            </a:r>
            <a:endParaRPr lang="pt-BR" sz="1100" spc="5" dirty="0">
              <a:solidFill>
                <a:srgbClr val="252E4A"/>
              </a:solidFill>
              <a:latin typeface="Microsoft Sans Serif"/>
              <a:cs typeface="Microsoft Sans Serif"/>
            </a:endParaRPr>
          </a:p>
          <a:p>
            <a:pPr marL="12700" marR="90170" algn="just">
              <a:lnSpc>
                <a:spcPct val="106700"/>
              </a:lnSpc>
            </a:pPr>
            <a:r>
              <a:rPr lang="pt-BR" sz="1100" dirty="0">
                <a:latin typeface="Microsoft Sans Serif"/>
                <a:cs typeface="Microsoft Sans Serif"/>
              </a:rPr>
              <a:t>Turno </a:t>
            </a:r>
            <a:r>
              <a:rPr lang="pt-BR" sz="1100" dirty="0" err="1">
                <a:latin typeface="Microsoft Sans Serif"/>
                <a:cs typeface="Microsoft Sans Serif"/>
              </a:rPr>
              <a:t>mixto</a:t>
            </a:r>
            <a:endParaRPr lang="pt-BR" sz="11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endParaRPr sz="1100" dirty="0">
              <a:latin typeface="Microsoft Sans Serif"/>
              <a:cs typeface="Microsoft Sans Serif"/>
            </a:endParaRPr>
          </a:p>
          <a:p>
            <a:pPr marL="12700" marR="986790">
              <a:lnSpc>
                <a:spcPct val="106400"/>
              </a:lnSpc>
              <a:spcBef>
                <a:spcPts val="5"/>
              </a:spcBef>
            </a:pPr>
            <a:r>
              <a:rPr sz="1100" spc="-85" dirty="0" err="1" smtClean="0">
                <a:solidFill>
                  <a:srgbClr val="252E4A"/>
                </a:solidFill>
                <a:latin typeface="Microsoft Sans Serif"/>
                <a:cs typeface="Microsoft Sans Serif"/>
              </a:rPr>
              <a:t>OTROS</a:t>
            </a:r>
            <a:r>
              <a:rPr sz="1100" spc="-85" dirty="0" smtClean="0">
                <a:solidFill>
                  <a:srgbClr val="252E4A"/>
                </a:solidFill>
                <a:latin typeface="Microsoft Sans Serif"/>
                <a:cs typeface="Microsoft Sans Serif"/>
              </a:rPr>
              <a:t> </a:t>
            </a:r>
            <a:r>
              <a:rPr sz="1100" spc="-75" dirty="0">
                <a:solidFill>
                  <a:srgbClr val="252E4A"/>
                </a:solidFill>
                <a:latin typeface="Microsoft Sans Serif"/>
                <a:cs typeface="Microsoft Sans Serif"/>
              </a:rPr>
              <a:t>SERVICIOS </a:t>
            </a:r>
            <a:r>
              <a:rPr sz="1100" spc="5" dirty="0">
                <a:solidFill>
                  <a:srgbClr val="252E4A"/>
                </a:solidFill>
                <a:latin typeface="Microsoft Sans Serif"/>
                <a:cs typeface="Microsoft Sans Serif"/>
              </a:rPr>
              <a:t>en </a:t>
            </a:r>
            <a:r>
              <a:rPr sz="1100" spc="-5" dirty="0">
                <a:solidFill>
                  <a:srgbClr val="252E4A"/>
                </a:solidFill>
                <a:latin typeface="Microsoft Sans Serif"/>
                <a:cs typeface="Microsoft Sans Serif"/>
              </a:rPr>
              <a:t>el </a:t>
            </a:r>
            <a:r>
              <a:rPr sz="1100" dirty="0">
                <a:solidFill>
                  <a:srgbClr val="252E4A"/>
                </a:solidFill>
                <a:latin typeface="Microsoft Sans Serif"/>
                <a:cs typeface="Microsoft Sans Serif"/>
              </a:rPr>
              <a:t>centro</a:t>
            </a:r>
            <a:r>
              <a:rPr sz="950" dirty="0">
                <a:solidFill>
                  <a:srgbClr val="252E4A"/>
                </a:solidFill>
                <a:latin typeface="Arial"/>
                <a:cs typeface="Arial"/>
              </a:rPr>
              <a:t>:  </a:t>
            </a:r>
            <a:r>
              <a:rPr sz="1100" spc="5" dirty="0">
                <a:solidFill>
                  <a:srgbClr val="252E4A"/>
                </a:solidFill>
                <a:latin typeface="Microsoft Sans Serif"/>
                <a:cs typeface="Microsoft Sans Serif"/>
              </a:rPr>
              <a:t>Odontología</a:t>
            </a:r>
            <a:r>
              <a:rPr sz="950" spc="5" dirty="0">
                <a:solidFill>
                  <a:srgbClr val="252E4A"/>
                </a:solidFill>
                <a:latin typeface="Arial"/>
                <a:cs typeface="Arial"/>
              </a:rPr>
              <a:t>. </a:t>
            </a:r>
            <a:r>
              <a:rPr sz="1100" spc="-20" dirty="0">
                <a:solidFill>
                  <a:srgbClr val="252E4A"/>
                </a:solidFill>
                <a:latin typeface="Microsoft Sans Serif"/>
                <a:cs typeface="Microsoft Sans Serif"/>
              </a:rPr>
              <a:t>Trabajo </a:t>
            </a:r>
            <a:r>
              <a:rPr sz="1100" spc="-30" dirty="0">
                <a:solidFill>
                  <a:srgbClr val="252E4A"/>
                </a:solidFill>
                <a:latin typeface="Microsoft Sans Serif"/>
                <a:cs typeface="Microsoft Sans Serif"/>
              </a:rPr>
              <a:t>Social</a:t>
            </a:r>
            <a:r>
              <a:rPr sz="950" spc="-30" dirty="0">
                <a:solidFill>
                  <a:srgbClr val="252E4A"/>
                </a:solidFill>
                <a:latin typeface="Arial"/>
                <a:cs typeface="Arial"/>
              </a:rPr>
              <a:t>.</a:t>
            </a:r>
            <a:r>
              <a:rPr sz="950" spc="-5" dirty="0">
                <a:solidFill>
                  <a:srgbClr val="252E4A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52E4A"/>
                </a:solidFill>
                <a:latin typeface="Microsoft Sans Serif"/>
                <a:cs typeface="Microsoft Sans Serif"/>
              </a:rPr>
              <a:t>Pediatría</a:t>
            </a:r>
            <a:r>
              <a:rPr sz="950" spc="-10" dirty="0">
                <a:solidFill>
                  <a:srgbClr val="252E4A"/>
                </a:solidFill>
                <a:latin typeface="Arial"/>
                <a:cs typeface="Arial"/>
              </a:rPr>
              <a:t>,</a:t>
            </a:r>
            <a:endParaRPr sz="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100" spc="-20" dirty="0">
                <a:solidFill>
                  <a:srgbClr val="252E4A"/>
                </a:solidFill>
                <a:latin typeface="Microsoft Sans Serif"/>
                <a:cs typeface="Microsoft Sans Serif"/>
              </a:rPr>
              <a:t>Consultas </a:t>
            </a:r>
            <a:r>
              <a:rPr sz="1100" spc="15" dirty="0">
                <a:solidFill>
                  <a:srgbClr val="252E4A"/>
                </a:solidFill>
                <a:latin typeface="Microsoft Sans Serif"/>
                <a:cs typeface="Microsoft Sans Serif"/>
              </a:rPr>
              <a:t>de </a:t>
            </a:r>
            <a:r>
              <a:rPr sz="1100" spc="-15" dirty="0">
                <a:solidFill>
                  <a:srgbClr val="252E4A"/>
                </a:solidFill>
                <a:latin typeface="Microsoft Sans Serif"/>
                <a:cs typeface="Microsoft Sans Serif"/>
              </a:rPr>
              <a:t>Psiquiatría</a:t>
            </a:r>
            <a:r>
              <a:rPr sz="950" spc="-15" dirty="0">
                <a:solidFill>
                  <a:srgbClr val="252E4A"/>
                </a:solidFill>
                <a:latin typeface="Arial"/>
                <a:cs typeface="Arial"/>
              </a:rPr>
              <a:t>,</a:t>
            </a:r>
            <a:r>
              <a:rPr sz="1100" spc="-15" dirty="0">
                <a:solidFill>
                  <a:srgbClr val="252E4A"/>
                </a:solidFill>
                <a:latin typeface="Microsoft Sans Serif"/>
                <a:cs typeface="Microsoft Sans Serif"/>
              </a:rPr>
              <a:t>Psicología</a:t>
            </a:r>
            <a:r>
              <a:rPr sz="950" spc="-15" dirty="0">
                <a:solidFill>
                  <a:srgbClr val="252E4A"/>
                </a:solidFill>
                <a:latin typeface="Arial"/>
                <a:cs typeface="Arial"/>
              </a:rPr>
              <a:t>,</a:t>
            </a:r>
            <a:r>
              <a:rPr sz="950" spc="-40" dirty="0">
                <a:solidFill>
                  <a:srgbClr val="252E4A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52E4A"/>
                </a:solidFill>
                <a:latin typeface="Microsoft Sans Serif"/>
                <a:cs typeface="Microsoft Sans Serif"/>
              </a:rPr>
              <a:t>Cardiología</a:t>
            </a:r>
            <a:endParaRPr sz="11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>
              <a:spcBef>
                <a:spcPts val="100"/>
              </a:spcBef>
            </a:pPr>
            <a:r>
              <a:rPr lang="ca-ES" sz="1000" b="1" spc="15" dirty="0" err="1">
                <a:solidFill>
                  <a:srgbClr val="5270FF"/>
                </a:solidFill>
                <a:latin typeface="Trebuchet MS"/>
                <a:cs typeface="Trebuchet MS"/>
              </a:rPr>
              <a:t>ACTIVIDAD</a:t>
            </a:r>
            <a:r>
              <a:rPr lang="ca-ES" sz="1000" b="1" spc="15" dirty="0">
                <a:solidFill>
                  <a:srgbClr val="5270FF"/>
                </a:solidFill>
                <a:latin typeface="Trebuchet MS"/>
                <a:cs typeface="Trebuchet MS"/>
              </a:rPr>
              <a:t> DEL CENTRO</a:t>
            </a:r>
          </a:p>
          <a:p>
            <a:pPr marL="12700" marR="5080">
              <a:lnSpc>
                <a:spcPct val="108000"/>
              </a:lnSpc>
              <a:spcBef>
                <a:spcPts val="900"/>
              </a:spcBef>
            </a:pPr>
            <a:r>
              <a:rPr sz="1100" spc="5" dirty="0" err="1" smtClean="0">
                <a:solidFill>
                  <a:srgbClr val="252E4A"/>
                </a:solidFill>
                <a:latin typeface="Microsoft Sans Serif"/>
                <a:cs typeface="Microsoft Sans Serif"/>
              </a:rPr>
              <a:t>Actividad</a:t>
            </a:r>
            <a:r>
              <a:rPr sz="950" spc="5" dirty="0">
                <a:solidFill>
                  <a:srgbClr val="252E4A"/>
                </a:solidFill>
                <a:latin typeface="Arial"/>
                <a:cs typeface="Arial"/>
              </a:rPr>
              <a:t>: </a:t>
            </a:r>
            <a:r>
              <a:rPr sz="1100" spc="-10" dirty="0">
                <a:solidFill>
                  <a:srgbClr val="252E4A"/>
                </a:solidFill>
                <a:latin typeface="Microsoft Sans Serif"/>
                <a:cs typeface="Microsoft Sans Serif"/>
              </a:rPr>
              <a:t>Investigación</a:t>
            </a:r>
            <a:r>
              <a:rPr sz="950" spc="-10" dirty="0">
                <a:solidFill>
                  <a:srgbClr val="252E4A"/>
                </a:solidFill>
                <a:latin typeface="Arial"/>
                <a:cs typeface="Arial"/>
              </a:rPr>
              <a:t>, </a:t>
            </a:r>
            <a:r>
              <a:rPr sz="1100" spc="5" dirty="0">
                <a:solidFill>
                  <a:srgbClr val="252E4A"/>
                </a:solidFill>
                <a:latin typeface="Microsoft Sans Serif"/>
                <a:cs typeface="Microsoft Sans Serif"/>
              </a:rPr>
              <a:t>consulta </a:t>
            </a:r>
            <a:r>
              <a:rPr sz="1100" spc="10" dirty="0">
                <a:solidFill>
                  <a:srgbClr val="252E4A"/>
                </a:solidFill>
                <a:latin typeface="Microsoft Sans Serif"/>
                <a:cs typeface="Microsoft Sans Serif"/>
              </a:rPr>
              <a:t>deshabituación  </a:t>
            </a:r>
            <a:r>
              <a:rPr sz="1100" spc="5" dirty="0">
                <a:solidFill>
                  <a:srgbClr val="252E4A"/>
                </a:solidFill>
                <a:latin typeface="Microsoft Sans Serif"/>
                <a:cs typeface="Microsoft Sans Serif"/>
              </a:rPr>
              <a:t>tabáquica</a:t>
            </a:r>
            <a:r>
              <a:rPr sz="950" spc="5" dirty="0">
                <a:solidFill>
                  <a:srgbClr val="252E4A"/>
                </a:solidFill>
                <a:latin typeface="Arial"/>
                <a:cs typeface="Arial"/>
              </a:rPr>
              <a:t>, </a:t>
            </a:r>
            <a:r>
              <a:rPr sz="1100" spc="5" dirty="0">
                <a:solidFill>
                  <a:srgbClr val="252E4A"/>
                </a:solidFill>
                <a:latin typeface="Microsoft Sans Serif"/>
                <a:cs typeface="Microsoft Sans Serif"/>
              </a:rPr>
              <a:t>crioterapia </a:t>
            </a:r>
            <a:r>
              <a:rPr sz="1100" spc="-50" dirty="0">
                <a:solidFill>
                  <a:srgbClr val="252E4A"/>
                </a:solidFill>
                <a:latin typeface="Microsoft Sans Serif"/>
                <a:cs typeface="Microsoft Sans Serif"/>
              </a:rPr>
              <a:t>y </a:t>
            </a:r>
            <a:r>
              <a:rPr sz="1100" spc="5" dirty="0">
                <a:solidFill>
                  <a:srgbClr val="252E4A"/>
                </a:solidFill>
                <a:latin typeface="Microsoft Sans Serif"/>
                <a:cs typeface="Microsoft Sans Serif"/>
              </a:rPr>
              <a:t>dermatoscopia</a:t>
            </a:r>
            <a:r>
              <a:rPr sz="950" spc="5" dirty="0">
                <a:solidFill>
                  <a:srgbClr val="252E4A"/>
                </a:solidFill>
                <a:latin typeface="Arial"/>
                <a:cs typeface="Arial"/>
              </a:rPr>
              <a:t>,  </a:t>
            </a:r>
            <a:r>
              <a:rPr sz="1100" spc="-5" dirty="0">
                <a:solidFill>
                  <a:srgbClr val="252E4A"/>
                </a:solidFill>
                <a:latin typeface="Microsoft Sans Serif"/>
                <a:cs typeface="Microsoft Sans Serif"/>
              </a:rPr>
              <a:t>espirometrías</a:t>
            </a:r>
            <a:r>
              <a:rPr sz="950" spc="-5" dirty="0">
                <a:solidFill>
                  <a:srgbClr val="252E4A"/>
                </a:solidFill>
                <a:latin typeface="Arial"/>
                <a:cs typeface="Arial"/>
              </a:rPr>
              <a:t>, </a:t>
            </a:r>
            <a:r>
              <a:rPr sz="1100" dirty="0">
                <a:solidFill>
                  <a:srgbClr val="252E4A"/>
                </a:solidFill>
                <a:latin typeface="Microsoft Sans Serif"/>
                <a:cs typeface="Microsoft Sans Serif"/>
              </a:rPr>
              <a:t>doppler</a:t>
            </a:r>
            <a:r>
              <a:rPr sz="950" dirty="0">
                <a:solidFill>
                  <a:srgbClr val="252E4A"/>
                </a:solidFill>
                <a:latin typeface="Arial"/>
                <a:cs typeface="Arial"/>
              </a:rPr>
              <a:t>(</a:t>
            </a:r>
            <a:r>
              <a:rPr sz="1100" dirty="0">
                <a:solidFill>
                  <a:srgbClr val="252E4A"/>
                </a:solidFill>
                <a:latin typeface="Microsoft Sans Serif"/>
                <a:cs typeface="Microsoft Sans Serif"/>
              </a:rPr>
              <a:t>ITB</a:t>
            </a:r>
            <a:r>
              <a:rPr sz="950" dirty="0">
                <a:solidFill>
                  <a:srgbClr val="252E4A"/>
                </a:solidFill>
                <a:latin typeface="Arial"/>
                <a:cs typeface="Arial"/>
              </a:rPr>
              <a:t>) </a:t>
            </a:r>
            <a:r>
              <a:rPr sz="950" spc="-70" dirty="0">
                <a:solidFill>
                  <a:srgbClr val="252E4A"/>
                </a:solidFill>
                <a:latin typeface="Arial"/>
                <a:cs typeface="Arial"/>
              </a:rPr>
              <a:t>, </a:t>
            </a:r>
            <a:r>
              <a:rPr sz="1100" dirty="0">
                <a:solidFill>
                  <a:srgbClr val="252E4A"/>
                </a:solidFill>
                <a:latin typeface="Microsoft Sans Serif"/>
                <a:cs typeface="Microsoft Sans Serif"/>
              </a:rPr>
              <a:t>infiltraciones</a:t>
            </a:r>
            <a:r>
              <a:rPr sz="950" dirty="0">
                <a:solidFill>
                  <a:srgbClr val="252E4A"/>
                </a:solidFill>
                <a:latin typeface="Arial"/>
                <a:cs typeface="Arial"/>
              </a:rPr>
              <a:t>, </a:t>
            </a:r>
            <a:r>
              <a:rPr sz="1100" dirty="0">
                <a:solidFill>
                  <a:srgbClr val="252E4A"/>
                </a:solidFill>
                <a:latin typeface="Microsoft Sans Serif"/>
                <a:cs typeface="Microsoft Sans Serif"/>
              </a:rPr>
              <a:t>cámara </a:t>
            </a:r>
            <a:r>
              <a:rPr sz="1100" spc="20" dirty="0">
                <a:solidFill>
                  <a:srgbClr val="252E4A"/>
                </a:solidFill>
                <a:latin typeface="Microsoft Sans Serif"/>
                <a:cs typeface="Microsoft Sans Serif"/>
              </a:rPr>
              <a:t>no  </a:t>
            </a:r>
            <a:r>
              <a:rPr sz="1100" spc="15" dirty="0">
                <a:solidFill>
                  <a:srgbClr val="252E4A"/>
                </a:solidFill>
                <a:latin typeface="Microsoft Sans Serif"/>
                <a:cs typeface="Microsoft Sans Serif"/>
              </a:rPr>
              <a:t>midriática</a:t>
            </a:r>
            <a:r>
              <a:rPr sz="950" spc="15" dirty="0">
                <a:solidFill>
                  <a:srgbClr val="252E4A"/>
                </a:solidFill>
                <a:latin typeface="Arial"/>
                <a:cs typeface="Arial"/>
              </a:rPr>
              <a:t>, </a:t>
            </a:r>
            <a:r>
              <a:rPr sz="1100" spc="-40" dirty="0">
                <a:solidFill>
                  <a:srgbClr val="252E4A"/>
                </a:solidFill>
                <a:latin typeface="Microsoft Sans Serif"/>
                <a:cs typeface="Microsoft Sans Serif"/>
              </a:rPr>
              <a:t>MAPA</a:t>
            </a:r>
            <a:r>
              <a:rPr sz="950" spc="-40" dirty="0">
                <a:solidFill>
                  <a:srgbClr val="252E4A"/>
                </a:solidFill>
                <a:latin typeface="Arial"/>
                <a:cs typeface="Arial"/>
              </a:rPr>
              <a:t>, </a:t>
            </a:r>
            <a:r>
              <a:rPr sz="1100" spc="-15" dirty="0">
                <a:solidFill>
                  <a:srgbClr val="252E4A"/>
                </a:solidFill>
                <a:latin typeface="Microsoft Sans Serif"/>
                <a:cs typeface="Microsoft Sans Serif"/>
              </a:rPr>
              <a:t>ecografías</a:t>
            </a:r>
            <a:r>
              <a:rPr sz="1100" spc="10" dirty="0">
                <a:solidFill>
                  <a:srgbClr val="252E4A"/>
                </a:solidFill>
                <a:latin typeface="Microsoft Sans Serif"/>
                <a:cs typeface="Microsoft Sans Serif"/>
              </a:rPr>
              <a:t> </a:t>
            </a:r>
            <a:r>
              <a:rPr sz="950" spc="10" dirty="0">
                <a:solidFill>
                  <a:srgbClr val="252E4A"/>
                </a:solidFill>
                <a:latin typeface="Arial"/>
                <a:cs typeface="Arial"/>
              </a:rPr>
              <a:t>(</a:t>
            </a:r>
            <a:r>
              <a:rPr sz="1100" spc="10" dirty="0">
                <a:solidFill>
                  <a:srgbClr val="252E4A"/>
                </a:solidFill>
                <a:latin typeface="Microsoft Sans Serif"/>
                <a:cs typeface="Microsoft Sans Serif"/>
              </a:rPr>
              <a:t>proxim</a:t>
            </a:r>
            <a:r>
              <a:rPr sz="950" spc="10" dirty="0">
                <a:solidFill>
                  <a:srgbClr val="252E4A"/>
                </a:solidFill>
                <a:latin typeface="Arial"/>
                <a:cs typeface="Arial"/>
              </a:rPr>
              <a:t>.)</a:t>
            </a:r>
            <a:endParaRPr sz="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700" marR="81915">
              <a:lnSpc>
                <a:spcPct val="108000"/>
              </a:lnSpc>
            </a:pPr>
            <a:r>
              <a:rPr sz="1100" spc="5" dirty="0">
                <a:solidFill>
                  <a:srgbClr val="252E4A"/>
                </a:solidFill>
                <a:latin typeface="Microsoft Sans Serif"/>
                <a:cs typeface="Microsoft Sans Serif"/>
              </a:rPr>
              <a:t>Comunitaria</a:t>
            </a:r>
            <a:r>
              <a:rPr sz="950" spc="5" dirty="0">
                <a:solidFill>
                  <a:srgbClr val="252E4A"/>
                </a:solidFill>
                <a:latin typeface="Arial"/>
                <a:cs typeface="Arial"/>
              </a:rPr>
              <a:t>: </a:t>
            </a:r>
            <a:r>
              <a:rPr sz="1100" spc="-5" dirty="0">
                <a:solidFill>
                  <a:srgbClr val="252E4A"/>
                </a:solidFill>
                <a:latin typeface="Microsoft Sans Serif"/>
                <a:cs typeface="Microsoft Sans Serif"/>
              </a:rPr>
              <a:t>Salut </a:t>
            </a:r>
            <a:r>
              <a:rPr sz="1100" spc="15" dirty="0">
                <a:solidFill>
                  <a:srgbClr val="252E4A"/>
                </a:solidFill>
                <a:latin typeface="Microsoft Sans Serif"/>
                <a:cs typeface="Microsoft Sans Serif"/>
              </a:rPr>
              <a:t>i </a:t>
            </a:r>
            <a:r>
              <a:rPr sz="1100" spc="-40" dirty="0">
                <a:solidFill>
                  <a:srgbClr val="252E4A"/>
                </a:solidFill>
                <a:latin typeface="Microsoft Sans Serif"/>
                <a:cs typeface="Microsoft Sans Serif"/>
              </a:rPr>
              <a:t>Escola</a:t>
            </a:r>
            <a:r>
              <a:rPr sz="950" spc="-40" dirty="0">
                <a:solidFill>
                  <a:srgbClr val="252E4A"/>
                </a:solidFill>
                <a:latin typeface="Arial"/>
                <a:cs typeface="Arial"/>
              </a:rPr>
              <a:t>, </a:t>
            </a:r>
            <a:r>
              <a:rPr sz="1100" spc="-35" dirty="0">
                <a:solidFill>
                  <a:srgbClr val="252E4A"/>
                </a:solidFill>
                <a:latin typeface="Microsoft Sans Serif"/>
                <a:cs typeface="Microsoft Sans Serif"/>
              </a:rPr>
              <a:t>INFADIMED</a:t>
            </a:r>
            <a:r>
              <a:rPr sz="950" spc="-35" dirty="0">
                <a:solidFill>
                  <a:srgbClr val="252E4A"/>
                </a:solidFill>
                <a:latin typeface="Arial"/>
                <a:cs typeface="Arial"/>
              </a:rPr>
              <a:t>, </a:t>
            </a:r>
            <a:r>
              <a:rPr sz="1100" spc="10" dirty="0">
                <a:solidFill>
                  <a:srgbClr val="252E4A"/>
                </a:solidFill>
                <a:latin typeface="Microsoft Sans Serif"/>
                <a:cs typeface="Microsoft Sans Serif"/>
              </a:rPr>
              <a:t>trabajo  </a:t>
            </a:r>
            <a:r>
              <a:rPr sz="1100" spc="-20" dirty="0">
                <a:solidFill>
                  <a:srgbClr val="252E4A"/>
                </a:solidFill>
                <a:latin typeface="Microsoft Sans Serif"/>
                <a:cs typeface="Microsoft Sans Serif"/>
              </a:rPr>
              <a:t>asociativo</a:t>
            </a:r>
            <a:r>
              <a:rPr sz="950" spc="-20" dirty="0">
                <a:solidFill>
                  <a:srgbClr val="252E4A"/>
                </a:solidFill>
                <a:latin typeface="Arial"/>
                <a:cs typeface="Arial"/>
              </a:rPr>
              <a:t>, </a:t>
            </a:r>
            <a:r>
              <a:rPr sz="1100" spc="-15" dirty="0">
                <a:solidFill>
                  <a:srgbClr val="252E4A"/>
                </a:solidFill>
                <a:latin typeface="Microsoft Sans Serif"/>
                <a:cs typeface="Microsoft Sans Serif"/>
              </a:rPr>
              <a:t>días </a:t>
            </a:r>
            <a:r>
              <a:rPr sz="1100" spc="5" dirty="0">
                <a:solidFill>
                  <a:srgbClr val="252E4A"/>
                </a:solidFill>
                <a:latin typeface="Microsoft Sans Serif"/>
                <a:cs typeface="Microsoft Sans Serif"/>
              </a:rPr>
              <a:t>mundiales</a:t>
            </a:r>
            <a:r>
              <a:rPr sz="950" spc="5" dirty="0">
                <a:solidFill>
                  <a:srgbClr val="252E4A"/>
                </a:solidFill>
                <a:latin typeface="Arial"/>
                <a:cs typeface="Arial"/>
              </a:rPr>
              <a:t>, </a:t>
            </a:r>
            <a:r>
              <a:rPr sz="1100" spc="-85" dirty="0">
                <a:solidFill>
                  <a:srgbClr val="252E4A"/>
                </a:solidFill>
                <a:latin typeface="Microsoft Sans Serif"/>
                <a:cs typeface="Microsoft Sans Serif"/>
              </a:rPr>
              <a:t>PAFES</a:t>
            </a:r>
            <a:r>
              <a:rPr sz="950" spc="-85" dirty="0">
                <a:solidFill>
                  <a:srgbClr val="252E4A"/>
                </a:solidFill>
                <a:latin typeface="Arial"/>
                <a:cs typeface="Arial"/>
              </a:rPr>
              <a:t>, </a:t>
            </a:r>
            <a:r>
              <a:rPr sz="1100" spc="5" dirty="0">
                <a:solidFill>
                  <a:srgbClr val="252E4A"/>
                </a:solidFill>
                <a:latin typeface="Microsoft Sans Serif"/>
                <a:cs typeface="Microsoft Sans Serif"/>
              </a:rPr>
              <a:t>proyecto </a:t>
            </a:r>
            <a:r>
              <a:rPr sz="1100" spc="-50" dirty="0">
                <a:solidFill>
                  <a:srgbClr val="252E4A"/>
                </a:solidFill>
                <a:latin typeface="Microsoft Sans Serif"/>
                <a:cs typeface="Microsoft Sans Serif"/>
              </a:rPr>
              <a:t>CAP</a:t>
            </a:r>
            <a:r>
              <a:rPr sz="950" spc="-50" dirty="0">
                <a:solidFill>
                  <a:srgbClr val="252E4A"/>
                </a:solidFill>
                <a:latin typeface="Arial"/>
                <a:cs typeface="Arial"/>
              </a:rPr>
              <a:t>-</a:t>
            </a:r>
            <a:r>
              <a:rPr sz="1100" spc="-50" dirty="0">
                <a:solidFill>
                  <a:srgbClr val="252E4A"/>
                </a:solidFill>
                <a:latin typeface="Microsoft Sans Serif"/>
                <a:cs typeface="Microsoft Sans Serif"/>
              </a:rPr>
              <a:t>FM</a:t>
            </a:r>
            <a:r>
              <a:rPr sz="950" spc="-50" dirty="0">
                <a:solidFill>
                  <a:srgbClr val="252E4A"/>
                </a:solidFill>
                <a:latin typeface="Arial"/>
                <a:cs typeface="Arial"/>
              </a:rPr>
              <a:t>,  </a:t>
            </a:r>
            <a:r>
              <a:rPr sz="1100" spc="-20" dirty="0">
                <a:solidFill>
                  <a:srgbClr val="252E4A"/>
                </a:solidFill>
                <a:latin typeface="Microsoft Sans Serif"/>
                <a:cs typeface="Microsoft Sans Serif"/>
              </a:rPr>
              <a:t>escuela </a:t>
            </a:r>
            <a:r>
              <a:rPr sz="1100" spc="15" dirty="0">
                <a:solidFill>
                  <a:srgbClr val="252E4A"/>
                </a:solidFill>
                <a:latin typeface="Microsoft Sans Serif"/>
                <a:cs typeface="Microsoft Sans Serif"/>
              </a:rPr>
              <a:t>de </a:t>
            </a:r>
            <a:r>
              <a:rPr sz="1100" spc="-10" dirty="0">
                <a:solidFill>
                  <a:srgbClr val="252E4A"/>
                </a:solidFill>
                <a:latin typeface="Microsoft Sans Serif"/>
                <a:cs typeface="Microsoft Sans Serif"/>
              </a:rPr>
              <a:t>Vida </a:t>
            </a:r>
            <a:r>
              <a:rPr sz="950" spc="5" dirty="0">
                <a:solidFill>
                  <a:srgbClr val="252E4A"/>
                </a:solidFill>
                <a:latin typeface="Arial"/>
                <a:cs typeface="Arial"/>
              </a:rPr>
              <a:t>(</a:t>
            </a:r>
            <a:r>
              <a:rPr sz="1100" spc="5" dirty="0">
                <a:solidFill>
                  <a:srgbClr val="252E4A"/>
                </a:solidFill>
                <a:latin typeface="Microsoft Sans Serif"/>
                <a:cs typeface="Microsoft Sans Serif"/>
              </a:rPr>
              <a:t>adultos</a:t>
            </a:r>
            <a:r>
              <a:rPr sz="950" spc="5" dirty="0">
                <a:solidFill>
                  <a:srgbClr val="252E4A"/>
                </a:solidFill>
                <a:latin typeface="Arial"/>
                <a:cs typeface="Arial"/>
              </a:rPr>
              <a:t>) </a:t>
            </a:r>
            <a:r>
              <a:rPr sz="1100" spc="-20" dirty="0">
                <a:solidFill>
                  <a:srgbClr val="252E4A"/>
                </a:solidFill>
                <a:latin typeface="Microsoft Sans Serif"/>
                <a:cs typeface="Microsoft Sans Serif"/>
              </a:rPr>
              <a:t>Proyectos  </a:t>
            </a:r>
            <a:r>
              <a:rPr sz="1100" spc="-5" dirty="0">
                <a:solidFill>
                  <a:srgbClr val="252E4A"/>
                </a:solidFill>
                <a:latin typeface="Microsoft Sans Serif"/>
                <a:cs typeface="Microsoft Sans Serif"/>
              </a:rPr>
              <a:t>integeneracionales</a:t>
            </a:r>
            <a:r>
              <a:rPr sz="950" spc="-5" dirty="0">
                <a:solidFill>
                  <a:srgbClr val="252E4A"/>
                </a:solidFill>
                <a:latin typeface="Arial"/>
                <a:cs typeface="Arial"/>
              </a:rPr>
              <a:t>. </a:t>
            </a:r>
            <a:r>
              <a:rPr sz="1100" spc="5" dirty="0">
                <a:solidFill>
                  <a:srgbClr val="252E4A"/>
                </a:solidFill>
                <a:latin typeface="Microsoft Sans Serif"/>
                <a:cs typeface="Microsoft Sans Serif"/>
              </a:rPr>
              <a:t>en colaboración </a:t>
            </a:r>
            <a:r>
              <a:rPr sz="1100" spc="15" dirty="0">
                <a:solidFill>
                  <a:srgbClr val="252E4A"/>
                </a:solidFill>
                <a:latin typeface="Microsoft Sans Serif"/>
                <a:cs typeface="Microsoft Sans Serif"/>
              </a:rPr>
              <a:t>con </a:t>
            </a:r>
            <a:r>
              <a:rPr sz="1100" spc="-30" dirty="0">
                <a:solidFill>
                  <a:srgbClr val="252E4A"/>
                </a:solidFill>
                <a:latin typeface="Microsoft Sans Serif"/>
                <a:cs typeface="Microsoft Sans Serif"/>
              </a:rPr>
              <a:t>escuelas </a:t>
            </a:r>
            <a:r>
              <a:rPr sz="1100" spc="-25" dirty="0">
                <a:solidFill>
                  <a:srgbClr val="252E4A"/>
                </a:solidFill>
                <a:latin typeface="Microsoft Sans Serif"/>
                <a:cs typeface="Microsoft Sans Serif"/>
              </a:rPr>
              <a:t>e  </a:t>
            </a:r>
            <a:r>
              <a:rPr sz="1100" spc="10" dirty="0">
                <a:solidFill>
                  <a:srgbClr val="252E4A"/>
                </a:solidFill>
                <a:latin typeface="Microsoft Sans Serif"/>
                <a:cs typeface="Microsoft Sans Serif"/>
              </a:rPr>
              <a:t>institutos</a:t>
            </a:r>
            <a:endParaRPr sz="11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700" marR="105410">
              <a:lnSpc>
                <a:spcPct val="108000"/>
              </a:lnSpc>
            </a:pPr>
            <a:r>
              <a:rPr sz="1100" spc="-10" dirty="0">
                <a:solidFill>
                  <a:srgbClr val="252E4A"/>
                </a:solidFill>
                <a:latin typeface="Microsoft Sans Serif"/>
                <a:cs typeface="Microsoft Sans Serif"/>
              </a:rPr>
              <a:t>Docencia</a:t>
            </a:r>
            <a:r>
              <a:rPr sz="950" spc="-10" dirty="0">
                <a:solidFill>
                  <a:srgbClr val="252E4A"/>
                </a:solidFill>
                <a:latin typeface="Arial"/>
                <a:cs typeface="Arial"/>
              </a:rPr>
              <a:t>: </a:t>
            </a:r>
            <a:r>
              <a:rPr sz="1100" spc="10" dirty="0">
                <a:solidFill>
                  <a:srgbClr val="252E4A"/>
                </a:solidFill>
                <a:latin typeface="Microsoft Sans Serif"/>
                <a:cs typeface="Microsoft Sans Serif"/>
              </a:rPr>
              <a:t>grado </a:t>
            </a:r>
            <a:r>
              <a:rPr sz="1100" spc="15" dirty="0">
                <a:solidFill>
                  <a:srgbClr val="252E4A"/>
                </a:solidFill>
                <a:latin typeface="Microsoft Sans Serif"/>
                <a:cs typeface="Microsoft Sans Serif"/>
              </a:rPr>
              <a:t>de </a:t>
            </a:r>
            <a:r>
              <a:rPr sz="1100" spc="10" dirty="0">
                <a:solidFill>
                  <a:srgbClr val="252E4A"/>
                </a:solidFill>
                <a:latin typeface="Microsoft Sans Serif"/>
                <a:cs typeface="Microsoft Sans Serif"/>
              </a:rPr>
              <a:t>medicina</a:t>
            </a:r>
            <a:r>
              <a:rPr sz="950" spc="10" dirty="0">
                <a:solidFill>
                  <a:srgbClr val="252E4A"/>
                </a:solidFill>
                <a:latin typeface="Arial"/>
                <a:cs typeface="Arial"/>
              </a:rPr>
              <a:t>, </a:t>
            </a:r>
            <a:r>
              <a:rPr sz="1100" spc="10" dirty="0">
                <a:solidFill>
                  <a:srgbClr val="252E4A"/>
                </a:solidFill>
                <a:latin typeface="Microsoft Sans Serif"/>
                <a:cs typeface="Microsoft Sans Serif"/>
              </a:rPr>
              <a:t>grado </a:t>
            </a:r>
            <a:r>
              <a:rPr sz="1100" spc="15" dirty="0">
                <a:solidFill>
                  <a:srgbClr val="252E4A"/>
                </a:solidFill>
                <a:latin typeface="Microsoft Sans Serif"/>
                <a:cs typeface="Microsoft Sans Serif"/>
              </a:rPr>
              <a:t>de </a:t>
            </a:r>
            <a:r>
              <a:rPr sz="1100" dirty="0">
                <a:solidFill>
                  <a:srgbClr val="252E4A"/>
                </a:solidFill>
                <a:latin typeface="Microsoft Sans Serif"/>
                <a:cs typeface="Microsoft Sans Serif"/>
              </a:rPr>
              <a:t>enfermería</a:t>
            </a:r>
            <a:r>
              <a:rPr sz="950" dirty="0">
                <a:solidFill>
                  <a:srgbClr val="252E4A"/>
                </a:solidFill>
                <a:latin typeface="Arial"/>
                <a:cs typeface="Arial"/>
              </a:rPr>
              <a:t>,  </a:t>
            </a:r>
            <a:r>
              <a:rPr sz="1100" spc="10" dirty="0">
                <a:solidFill>
                  <a:srgbClr val="252E4A"/>
                </a:solidFill>
                <a:latin typeface="Microsoft Sans Serif"/>
                <a:cs typeface="Microsoft Sans Serif"/>
              </a:rPr>
              <a:t>grado odontología</a:t>
            </a:r>
            <a:r>
              <a:rPr sz="950" spc="10" dirty="0">
                <a:solidFill>
                  <a:srgbClr val="252E4A"/>
                </a:solidFill>
                <a:latin typeface="Arial"/>
                <a:cs typeface="Arial"/>
              </a:rPr>
              <a:t>. </a:t>
            </a:r>
            <a:r>
              <a:rPr sz="1100" spc="-100" dirty="0">
                <a:solidFill>
                  <a:srgbClr val="252E4A"/>
                </a:solidFill>
                <a:latin typeface="Microsoft Sans Serif"/>
                <a:cs typeface="Microsoft Sans Serif"/>
              </a:rPr>
              <a:t>FSE</a:t>
            </a:r>
            <a:r>
              <a:rPr sz="950" spc="-100" dirty="0">
                <a:solidFill>
                  <a:srgbClr val="252E4A"/>
                </a:solidFill>
                <a:latin typeface="Arial"/>
                <a:cs typeface="Arial"/>
              </a:rPr>
              <a:t>. </a:t>
            </a:r>
            <a:r>
              <a:rPr sz="1100" spc="-65" dirty="0">
                <a:solidFill>
                  <a:srgbClr val="252E4A"/>
                </a:solidFill>
                <a:latin typeface="Microsoft Sans Serif"/>
                <a:cs typeface="Microsoft Sans Serif"/>
              </a:rPr>
              <a:t>MFyC </a:t>
            </a:r>
            <a:r>
              <a:rPr sz="1100" spc="-10" dirty="0">
                <a:solidFill>
                  <a:srgbClr val="252E4A"/>
                </a:solidFill>
                <a:latin typeface="Microsoft Sans Serif"/>
                <a:cs typeface="Microsoft Sans Serif"/>
              </a:rPr>
              <a:t>desde</a:t>
            </a:r>
            <a:r>
              <a:rPr sz="1100" spc="-70" dirty="0">
                <a:solidFill>
                  <a:srgbClr val="252E4A"/>
                </a:solidFill>
                <a:latin typeface="Microsoft Sans Serif"/>
                <a:cs typeface="Microsoft Sans Serif"/>
              </a:rPr>
              <a:t> 1998</a:t>
            </a:r>
            <a:r>
              <a:rPr sz="950" spc="-70" dirty="0">
                <a:solidFill>
                  <a:srgbClr val="252E4A"/>
                </a:solidFill>
                <a:latin typeface="Arial"/>
                <a:cs typeface="Arial"/>
              </a:rPr>
              <a:t>.</a:t>
            </a:r>
            <a:endParaRPr sz="950" dirty="0">
              <a:latin typeface="Arial"/>
              <a:cs typeface="Arial"/>
            </a:endParaRPr>
          </a:p>
          <a:p>
            <a:pPr marL="12700" marR="255270" indent="34290">
              <a:lnSpc>
                <a:spcPct val="108000"/>
              </a:lnSpc>
            </a:pPr>
            <a:r>
              <a:rPr sz="1100" spc="5" dirty="0">
                <a:solidFill>
                  <a:srgbClr val="252E4A"/>
                </a:solidFill>
                <a:latin typeface="Microsoft Sans Serif"/>
                <a:cs typeface="Microsoft Sans Serif"/>
              </a:rPr>
              <a:t>Pendiente </a:t>
            </a:r>
            <a:r>
              <a:rPr sz="1100" spc="10" dirty="0">
                <a:solidFill>
                  <a:srgbClr val="252E4A"/>
                </a:solidFill>
                <a:latin typeface="Microsoft Sans Serif"/>
                <a:cs typeface="Microsoft Sans Serif"/>
              </a:rPr>
              <a:t>acreditación </a:t>
            </a:r>
            <a:r>
              <a:rPr sz="1100" spc="-65" dirty="0">
                <a:solidFill>
                  <a:srgbClr val="252E4A"/>
                </a:solidFill>
                <a:latin typeface="Microsoft Sans Serif"/>
                <a:cs typeface="Microsoft Sans Serif"/>
              </a:rPr>
              <a:t>EIR</a:t>
            </a:r>
            <a:r>
              <a:rPr sz="950" spc="-65" dirty="0">
                <a:solidFill>
                  <a:srgbClr val="252E4A"/>
                </a:solidFill>
                <a:latin typeface="Arial"/>
                <a:cs typeface="Arial"/>
              </a:rPr>
              <a:t>. </a:t>
            </a:r>
            <a:r>
              <a:rPr sz="1100" dirty="0">
                <a:solidFill>
                  <a:srgbClr val="252E4A"/>
                </a:solidFill>
                <a:latin typeface="Microsoft Sans Serif"/>
                <a:cs typeface="Microsoft Sans Serif"/>
              </a:rPr>
              <a:t>Formación </a:t>
            </a:r>
            <a:r>
              <a:rPr sz="1100" spc="15" dirty="0">
                <a:solidFill>
                  <a:srgbClr val="252E4A"/>
                </a:solidFill>
                <a:latin typeface="Microsoft Sans Serif"/>
                <a:cs typeface="Microsoft Sans Serif"/>
              </a:rPr>
              <a:t>de </a:t>
            </a:r>
            <a:r>
              <a:rPr sz="1100" spc="-10" dirty="0">
                <a:solidFill>
                  <a:srgbClr val="252E4A"/>
                </a:solidFill>
                <a:latin typeface="Microsoft Sans Serif"/>
                <a:cs typeface="Microsoft Sans Serif"/>
              </a:rPr>
              <a:t>ciclos  </a:t>
            </a:r>
            <a:r>
              <a:rPr sz="1100" spc="10" dirty="0">
                <a:solidFill>
                  <a:srgbClr val="252E4A"/>
                </a:solidFill>
                <a:latin typeface="Microsoft Sans Serif"/>
                <a:cs typeface="Microsoft Sans Serif"/>
              </a:rPr>
              <a:t>medios </a:t>
            </a:r>
            <a:r>
              <a:rPr sz="950" spc="20" dirty="0">
                <a:solidFill>
                  <a:srgbClr val="252E4A"/>
                </a:solidFill>
                <a:latin typeface="Arial"/>
                <a:cs typeface="Arial"/>
              </a:rPr>
              <a:t>(</a:t>
            </a:r>
            <a:r>
              <a:rPr sz="1100" spc="20" dirty="0">
                <a:solidFill>
                  <a:srgbClr val="252E4A"/>
                </a:solidFill>
                <a:latin typeface="Microsoft Sans Serif"/>
                <a:cs typeface="Microsoft Sans Serif"/>
              </a:rPr>
              <a:t>documentación</a:t>
            </a:r>
            <a:r>
              <a:rPr sz="1100" spc="-50" dirty="0">
                <a:solidFill>
                  <a:srgbClr val="252E4A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252E4A"/>
                </a:solidFill>
                <a:latin typeface="Microsoft Sans Serif"/>
                <a:cs typeface="Microsoft Sans Serif"/>
              </a:rPr>
              <a:t>sanitaria</a:t>
            </a:r>
            <a:r>
              <a:rPr sz="950" spc="-10" dirty="0">
                <a:solidFill>
                  <a:srgbClr val="252E4A"/>
                </a:solidFill>
                <a:latin typeface="Arial"/>
                <a:cs typeface="Arial"/>
              </a:rPr>
              <a:t>)</a:t>
            </a:r>
            <a:endParaRPr sz="950" dirty="0">
              <a:latin typeface="Arial"/>
              <a:cs typeface="Arial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4" y="10039876"/>
            <a:ext cx="7569874" cy="659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\\fiL-ics-2\unitats$\MedicinaFC\0.PLANTILLES\1.Logos\Logotipo_de_la_Generalitat_de_Catalunya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" y="10078611"/>
            <a:ext cx="2356340" cy="6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10130681"/>
            <a:ext cx="45910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52E4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267</Words>
  <Application>Microsoft Office PowerPoint</Application>
  <PresentationFormat>Personalizado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Microsoft Sans Serif</vt:lpstr>
      <vt:lpstr>Tahoma</vt:lpstr>
      <vt:lpstr>Times New Roman</vt:lpstr>
      <vt:lpstr>Trebuchet MS</vt:lpstr>
      <vt:lpstr>Verdana</vt:lpstr>
      <vt:lpstr>Office Theme</vt:lpstr>
      <vt:lpstr>EAP Florida Nord  (CAP Florida 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DADES DEL CENTRE</dc:title>
  <dc:creator>SofiaBF</dc:creator>
  <cp:keywords>DADuj9L8wDg,BADShtUQ7LQ</cp:keywords>
  <cp:lastModifiedBy>Berlanga Fernandez, Sofia</cp:lastModifiedBy>
  <cp:revision>8</cp:revision>
  <dcterms:created xsi:type="dcterms:W3CDTF">2021-02-05T08:56:24Z</dcterms:created>
  <dcterms:modified xsi:type="dcterms:W3CDTF">2023-04-11T12:44:07Z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2020-03-06T00:00:00Z</vt:filetime>
  </property>
  <property fmtid="{D5CDD505-2E9C-101B-9397-08002B2CF9AE}" pid="3" name="Creator">
    <vt:lpwstr>Canva</vt:lpwstr>
  </property>
  <property fmtid="{D5CDD505-2E9C-101B-9397-08002B2CF9AE}" pid="4" name="LastSaved">
    <vt:filetime>2021-02-05T00:00:00Z</vt:filetime>
  </property>
</Properties>
</file>